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93" r:id="rId3"/>
    <p:sldId id="262" r:id="rId4"/>
    <p:sldId id="258" r:id="rId5"/>
    <p:sldId id="384" r:id="rId6"/>
    <p:sldId id="263" r:id="rId7"/>
    <p:sldId id="390" r:id="rId8"/>
    <p:sldId id="369" r:id="rId9"/>
    <p:sldId id="380" r:id="rId10"/>
    <p:sldId id="415" r:id="rId11"/>
    <p:sldId id="412" r:id="rId12"/>
    <p:sldId id="414" r:id="rId13"/>
    <p:sldId id="416" r:id="rId14"/>
    <p:sldId id="371" r:id="rId15"/>
    <p:sldId id="385" r:id="rId16"/>
    <p:sldId id="381" r:id="rId17"/>
    <p:sldId id="265" r:id="rId18"/>
    <p:sldId id="330" r:id="rId19"/>
    <p:sldId id="306" r:id="rId20"/>
    <p:sldId id="307" r:id="rId21"/>
    <p:sldId id="271" r:id="rId22"/>
    <p:sldId id="273" r:id="rId23"/>
    <p:sldId id="318" r:id="rId24"/>
    <p:sldId id="274" r:id="rId25"/>
    <p:sldId id="319" r:id="rId26"/>
    <p:sldId id="358" r:id="rId27"/>
    <p:sldId id="402" r:id="rId28"/>
    <p:sldId id="404" r:id="rId29"/>
    <p:sldId id="403" r:id="rId30"/>
    <p:sldId id="359" r:id="rId31"/>
    <p:sldId id="409" r:id="rId32"/>
    <p:sldId id="395" r:id="rId33"/>
    <p:sldId id="337" r:id="rId34"/>
    <p:sldId id="338" r:id="rId35"/>
  </p:sldIdLst>
  <p:sldSz cx="9144000" cy="6858000" type="screen4x3"/>
  <p:notesSz cx="6954838" cy="93091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EA"/>
    <a:srgbClr val="7664FC"/>
    <a:srgbClr val="462DFB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5" autoAdjust="0"/>
    <p:restoredTop sz="94660"/>
  </p:normalViewPr>
  <p:slideViewPr>
    <p:cSldViewPr>
      <p:cViewPr varScale="1">
        <p:scale>
          <a:sx n="69" d="100"/>
          <a:sy n="69" d="100"/>
        </p:scale>
        <p:origin x="126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F20EEF08-BB0D-4154-AAFA-5B3993FDBBC2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4FF3C3AB-433D-451A-8A0D-BC3893EBE5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5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9477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3C3AB-433D-451A-8A0D-BC3893EBE50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0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3C3AB-433D-451A-8A0D-BC3893EBE50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4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3C3AB-433D-451A-8A0D-BC3893EBE50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0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3C3AB-433D-451A-8A0D-BC3893EBE50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5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3C3AB-433D-451A-8A0D-BC3893EBE5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3C3AB-433D-451A-8A0D-BC3893EBE5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1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714E91-9B20-4455-8D0E-036AC7F6B2F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2B720-5021-4F2F-A449-E6531F54D549}" type="datetimeFigureOut">
              <a:rPr lang="en-US" smtClean="0"/>
              <a:pPr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FACDD-E8DB-4DC4-984D-757D74824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2" Type="http://schemas.openxmlformats.org/officeDocument/2006/relationships/audio" Target="DC-bac%20bo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2.wmf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vi.wikipedia.org/wiki/T%E1%BA%ADp_tin:Velp-thermitewelding-1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DC-bac b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-381000"/>
            <a:ext cx="7927975" cy="5943600"/>
            <a:chOff x="384" y="240"/>
            <a:chExt cx="4992" cy="3744"/>
          </a:xfrm>
        </p:grpSpPr>
        <p:sp>
          <p:nvSpPr>
            <p:cNvPr id="20495" name="AutoShape 4"/>
            <p:cNvSpPr>
              <a:spLocks noChangeArrowheads="1"/>
            </p:cNvSpPr>
            <p:nvPr/>
          </p:nvSpPr>
          <p:spPr bwMode="ltGray">
            <a:xfrm>
              <a:off x="384" y="384"/>
              <a:ext cx="528" cy="96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496" name="AutoShape 5"/>
            <p:cNvSpPr>
              <a:spLocks noChangeArrowheads="1"/>
            </p:cNvSpPr>
            <p:nvPr/>
          </p:nvSpPr>
          <p:spPr bwMode="ltGray">
            <a:xfrm>
              <a:off x="576" y="3552"/>
              <a:ext cx="1824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497" name="AutoShape 6"/>
            <p:cNvSpPr>
              <a:spLocks noChangeArrowheads="1"/>
            </p:cNvSpPr>
            <p:nvPr/>
          </p:nvSpPr>
          <p:spPr bwMode="ltGray">
            <a:xfrm>
              <a:off x="1968" y="24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498" name="AutoShape 7"/>
            <p:cNvSpPr>
              <a:spLocks noChangeArrowheads="1"/>
            </p:cNvSpPr>
            <p:nvPr/>
          </p:nvSpPr>
          <p:spPr bwMode="ltGray">
            <a:xfrm>
              <a:off x="1968" y="1200"/>
              <a:ext cx="144" cy="48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499" name="AutoShape 8"/>
            <p:cNvSpPr>
              <a:spLocks noChangeArrowheads="1"/>
            </p:cNvSpPr>
            <p:nvPr/>
          </p:nvSpPr>
          <p:spPr bwMode="ltGray">
            <a:xfrm>
              <a:off x="5088" y="2592"/>
              <a:ext cx="288" cy="120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500" name="AutoShape 9"/>
            <p:cNvSpPr>
              <a:spLocks noChangeArrowheads="1"/>
            </p:cNvSpPr>
            <p:nvPr/>
          </p:nvSpPr>
          <p:spPr bwMode="ltGray">
            <a:xfrm>
              <a:off x="2928" y="672"/>
              <a:ext cx="144" cy="288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501" name="AutoShape 10"/>
            <p:cNvSpPr>
              <a:spLocks noChangeArrowheads="1"/>
            </p:cNvSpPr>
            <p:nvPr/>
          </p:nvSpPr>
          <p:spPr bwMode="ltGray">
            <a:xfrm>
              <a:off x="4800" y="1296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502" name="AutoShape 11"/>
            <p:cNvSpPr>
              <a:spLocks noChangeArrowheads="1"/>
            </p:cNvSpPr>
            <p:nvPr/>
          </p:nvSpPr>
          <p:spPr bwMode="ltGray">
            <a:xfrm>
              <a:off x="1680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20503" name="AutoShape 12"/>
            <p:cNvSpPr>
              <a:spLocks noChangeArrowheads="1"/>
            </p:cNvSpPr>
            <p:nvPr/>
          </p:nvSpPr>
          <p:spPr bwMode="ltGray">
            <a:xfrm>
              <a:off x="3552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>
                    <a:alpha val="37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</p:grpSp>
      <p:sp>
        <p:nvSpPr>
          <p:cNvPr id="54285" name="WordArt 13"/>
          <p:cNvSpPr>
            <a:spLocks noChangeArrowheads="1" noChangeShapeType="1" noTextEdit="1"/>
          </p:cNvSpPr>
          <p:nvPr/>
        </p:nvSpPr>
        <p:spPr bwMode="auto">
          <a:xfrm>
            <a:off x="373040" y="1184275"/>
            <a:ext cx="8610600" cy="4606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0028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Nhiệt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liệt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mừng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giáo</a:t>
            </a:r>
            <a:endParaRPr lang="en-US" sz="3600" b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4286" name="WordArt 14"/>
          <p:cNvSpPr>
            <a:spLocks noChangeArrowheads="1" noChangeShapeType="1" noTextEdit="1"/>
          </p:cNvSpPr>
          <p:nvPr/>
        </p:nvSpPr>
        <p:spPr bwMode="auto">
          <a:xfrm>
            <a:off x="1406856" y="3276600"/>
            <a:ext cx="6599237" cy="11525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V</a:t>
            </a:r>
            <a:r>
              <a:rPr lang="en-US" b="1" kern="10" dirty="0" err="1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ề</a:t>
            </a:r>
            <a:r>
              <a:rPr lang="en-US" b="1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dự</a:t>
            </a:r>
            <a:r>
              <a:rPr lang="en-US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kern="10" dirty="0" err="1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giờ</a:t>
            </a:r>
            <a:endParaRPr lang="en-US" b="1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2628029" y="4509710"/>
            <a:ext cx="525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4000" b="1" i="0" dirty="0">
                <a:solidFill>
                  <a:srgbClr val="FF0000"/>
                </a:solidFill>
              </a:rPr>
              <a:t>MÔN : </a:t>
            </a:r>
            <a:r>
              <a:rPr lang="en-US" altLang="en-US" sz="4000" b="1" i="0" dirty="0" smtClean="0">
                <a:solidFill>
                  <a:srgbClr val="FF0000"/>
                </a:solidFill>
              </a:rPr>
              <a:t>HOÁ HỌC</a:t>
            </a:r>
            <a:endParaRPr lang="en-US" altLang="en-US" sz="4000" b="1" i="0" dirty="0">
              <a:solidFill>
                <a:srgbClr val="FF0000"/>
              </a:solidFill>
            </a:endParaRPr>
          </a:p>
        </p:txBody>
      </p:sp>
      <p:pic>
        <p:nvPicPr>
          <p:cNvPr id="20487" name="Picture 16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96988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7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2381" y="5523706"/>
            <a:ext cx="12954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8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815263" y="14288"/>
            <a:ext cx="12922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9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 flipV="1">
            <a:off x="7850982" y="5564981"/>
            <a:ext cx="12954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1" name="Object 20"/>
          <p:cNvGraphicFramePr>
            <a:graphicFrameLocks noChangeAspect="1"/>
          </p:cNvGraphicFramePr>
          <p:nvPr/>
        </p:nvGraphicFramePr>
        <p:xfrm>
          <a:off x="3163888" y="1600200"/>
          <a:ext cx="2627312" cy="171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2" r:id="rId7" imgW="1803197" imgH="1026871" progId="">
                  <p:embed/>
                </p:oleObj>
              </mc:Choice>
              <mc:Fallback>
                <p:oleObj r:id="rId7" imgW="1803197" imgH="1026871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3888" y="1600200"/>
                        <a:ext cx="2627312" cy="171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Rectangle 2"/>
          <p:cNvSpPr>
            <a:spLocks noChangeArrowheads="1"/>
          </p:cNvSpPr>
          <p:nvPr/>
        </p:nvSpPr>
        <p:spPr bwMode="auto">
          <a:xfrm>
            <a:off x="2076005" y="5551488"/>
            <a:ext cx="58705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200" b="1" i="0" dirty="0" err="1"/>
              <a:t>Giáo</a:t>
            </a:r>
            <a:r>
              <a:rPr lang="en-US" altLang="en-US" sz="3200" b="1" i="0" dirty="0"/>
              <a:t> </a:t>
            </a:r>
            <a:r>
              <a:rPr lang="en-US" altLang="en-US" sz="3200" b="1" i="0" dirty="0" err="1"/>
              <a:t>viên</a:t>
            </a:r>
            <a:r>
              <a:rPr lang="en-US" altLang="en-US" sz="3200" b="1" i="0" dirty="0"/>
              <a:t> </a:t>
            </a:r>
            <a:r>
              <a:rPr lang="en-US" altLang="en-US" sz="3200" b="1" i="0" dirty="0" smtClean="0"/>
              <a:t>: </a:t>
            </a:r>
            <a:r>
              <a:rPr lang="en-US" altLang="en-US" sz="3200" b="1" dirty="0" err="1" smtClean="0"/>
              <a:t>Nguyễn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Ngọc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Thắng</a:t>
            </a:r>
            <a:endParaRPr lang="en-US" altLang="en-US" sz="3200" b="1" i="0" dirty="0"/>
          </a:p>
          <a:p>
            <a:pPr algn="just" eaLnBrk="1" hangingPunct="1"/>
            <a:r>
              <a:rPr lang="en-US" altLang="en-US" sz="3200" b="1" i="0" dirty="0" err="1"/>
              <a:t>Lớp</a:t>
            </a:r>
            <a:r>
              <a:rPr lang="en-US" altLang="en-US" sz="3200" b="1" i="0" dirty="0"/>
              <a:t>           </a:t>
            </a:r>
            <a:r>
              <a:rPr lang="en-US" altLang="en-US" sz="3200" b="1" i="0" dirty="0" smtClean="0"/>
              <a:t>: 9A1</a:t>
            </a:r>
            <a:endParaRPr lang="en-US" altLang="en-US" sz="3200" b="1" i="0" dirty="0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706563" y="0"/>
            <a:ext cx="68278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4000" b="1" i="0" dirty="0">
                <a:solidFill>
                  <a:srgbClr val="FFC000"/>
                </a:solidFill>
              </a:rPr>
              <a:t>TRƯỜNG THCS NGŨ HIỆP</a:t>
            </a:r>
          </a:p>
        </p:txBody>
      </p:sp>
      <p:graphicFrame>
        <p:nvGraphicFramePr>
          <p:cNvPr id="46083" name="Object 4"/>
          <p:cNvGraphicFramePr>
            <a:graphicFrameLocks noChangeAspect="1"/>
          </p:cNvGraphicFramePr>
          <p:nvPr/>
        </p:nvGraphicFramePr>
        <p:xfrm>
          <a:off x="7576458" y="4521198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3" r:id="rId9" imgW="1204654" imgH="1204654" progId="">
                  <p:embed/>
                </p:oleObj>
              </mc:Choice>
              <mc:Fallback>
                <p:oleObj r:id="rId9" imgW="1204654" imgH="120465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6458" y="4521198"/>
                        <a:ext cx="12192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6" descr="04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99" y="4495800"/>
            <a:ext cx="118989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4"/>
                </p:tgtEl>
              </p:cMediaNode>
            </p:audio>
          </p:childTnLst>
        </p:cTn>
      </p:par>
    </p:tnLst>
    <p:bldLst>
      <p:bldP spid="54285" grpId="0" animBg="1"/>
      <p:bldP spid="54285" grpId="1" animBg="1"/>
      <p:bldP spid="54286" grpId="0" animBg="1"/>
      <p:bldP spid="54286" grpId="1" animBg="1"/>
      <p:bldP spid="54287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2547" y="212680"/>
          <a:ext cx="8915399" cy="6511063"/>
        </p:xfrm>
        <a:graphic>
          <a:graphicData uri="http://schemas.openxmlformats.org/drawingml/2006/table">
            <a:tbl>
              <a:tblPr/>
              <a:tblGrid>
                <a:gridCol w="284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Hiện tượng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PTHH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1: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oxi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kern="1200" dirty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 smtClean="0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2: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clo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0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3: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 smtClean="0">
                          <a:latin typeface="Times New Roman"/>
                          <a:ea typeface="Calibri"/>
                        </a:rPr>
                        <a:t>HCl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0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4: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smtClean="0">
                          <a:latin typeface="Times New Roman"/>
                          <a:ea typeface="Calibri"/>
                        </a:rPr>
                        <a:t>CuCl</a:t>
                      </a:r>
                      <a:r>
                        <a:rPr lang="en-US" sz="2700" baseline="-25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4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921942"/>
              </p:ext>
            </p:extLst>
          </p:nvPr>
        </p:nvGraphicFramePr>
        <p:xfrm>
          <a:off x="122547" y="212680"/>
          <a:ext cx="8915399" cy="6511063"/>
        </p:xfrm>
        <a:graphic>
          <a:graphicData uri="http://schemas.openxmlformats.org/drawingml/2006/table">
            <a:tbl>
              <a:tblPr/>
              <a:tblGrid>
                <a:gridCol w="284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Hiện tượng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PTHH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1: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oxi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kern="1200" dirty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 smtClean="0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2: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clo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0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3: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 smtClean="0">
                          <a:latin typeface="Times New Roman"/>
                          <a:ea typeface="Calibri"/>
                        </a:rPr>
                        <a:t>HCl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0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4: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smtClean="0">
                          <a:latin typeface="Times New Roman"/>
                          <a:ea typeface="Calibri"/>
                        </a:rPr>
                        <a:t>CuCl</a:t>
                      </a:r>
                      <a:r>
                        <a:rPr lang="en-US" sz="2700" baseline="-25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1969419"/>
            <a:ext cx="227804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Nhôm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cháy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sáng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tạo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thành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chất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rắn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màu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trắng</a:t>
            </a:r>
            <a:endParaRPr lang="en-US" sz="2400" dirty="0">
              <a:solidFill>
                <a:srgbClr val="0606EA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495" y="2017290"/>
            <a:ext cx="1322993" cy="13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2547" y="212680"/>
          <a:ext cx="8915399" cy="6511063"/>
        </p:xfrm>
        <a:graphic>
          <a:graphicData uri="http://schemas.openxmlformats.org/drawingml/2006/table">
            <a:tbl>
              <a:tblPr/>
              <a:tblGrid>
                <a:gridCol w="284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Hiện tượng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PTHH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1: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oxi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kern="1200" dirty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 smtClean="0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2: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clo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0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3: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 smtClean="0">
                          <a:latin typeface="Times New Roman"/>
                          <a:ea typeface="Calibri"/>
                        </a:rPr>
                        <a:t>HCl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0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4: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smtClean="0">
                          <a:latin typeface="Times New Roman"/>
                          <a:ea typeface="Calibri"/>
                        </a:rPr>
                        <a:t>CuCl</a:t>
                      </a:r>
                      <a:r>
                        <a:rPr lang="en-US" sz="2700" baseline="-25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2145" name="Picture 1" descr="E:\năm hoc 2018-2019\Hoa 2018-2019\Hoa 9-18-19\thi GVG mon Hoa 2018-2019\giao an Word va power thi GVG Hoa 9-bai nhom\Giao an sua dem 4-11\ảnh đốt bột nhô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8406" y="582304"/>
            <a:ext cx="1357378" cy="138711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41" y="4953000"/>
            <a:ext cx="1513067" cy="175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1969419"/>
            <a:ext cx="227804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Nhôm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cháy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sáng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tạo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thành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chất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rắn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màu</a:t>
            </a:r>
            <a:r>
              <a:rPr lang="en-US" sz="2400" dirty="0">
                <a:solidFill>
                  <a:srgbClr val="0606EA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606EA"/>
                </a:solidFill>
                <a:latin typeface="Times New Roman"/>
                <a:ea typeface="Calibri"/>
              </a:rPr>
              <a:t>trắng</a:t>
            </a:r>
            <a:endParaRPr lang="en-US" sz="2400" dirty="0">
              <a:solidFill>
                <a:srgbClr val="0606EA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439" y="2017290"/>
            <a:ext cx="1322993" cy="1334073"/>
          </a:xfrm>
          <a:prstGeom prst="rect">
            <a:avLst/>
          </a:prstGeom>
        </p:spPr>
      </p:pic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41" y="62893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15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14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13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12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11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10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9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8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7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6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7803841" y="100993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0903" y="3403051"/>
            <a:ext cx="1528349" cy="15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823556"/>
              </p:ext>
            </p:extLst>
          </p:nvPr>
        </p:nvGraphicFramePr>
        <p:xfrm>
          <a:off x="67955" y="117144"/>
          <a:ext cx="9048750" cy="6598958"/>
        </p:xfrm>
        <a:graphic>
          <a:graphicData uri="http://schemas.openxmlformats.org/drawingml/2006/table">
            <a:tbl>
              <a:tblPr/>
              <a:tblGrid>
                <a:gridCol w="2582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4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18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18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18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18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18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Hiện</a:t>
                      </a:r>
                      <a:r>
                        <a:rPr lang="en-US" sz="18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Calibri"/>
                        </a:rPr>
                        <a:t>tượng</a:t>
                      </a:r>
                      <a:endParaRPr lang="en-US" sz="18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Calibri"/>
                        </a:rPr>
                        <a:t>PTHH</a:t>
                      </a:r>
                      <a:endParaRPr lang="en-US" sz="18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1: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oxi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cháy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sáng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tạo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thành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rắn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trắng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 dirty="0" smtClean="0">
                        <a:solidFill>
                          <a:srgbClr val="0606E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4Al  +  3O</a:t>
                      </a:r>
                      <a:r>
                        <a:rPr lang="en-US" sz="20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2Al</a:t>
                      </a:r>
                      <a:r>
                        <a:rPr lang="en-US" sz="20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</a:t>
                      </a:r>
                      <a:r>
                        <a:rPr lang="en-US" sz="20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en-US" sz="2000" kern="1200" dirty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 smtClean="0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2: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clo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cháy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sáng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tạo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thành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rắn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trắng</a:t>
                      </a:r>
                      <a:endParaRPr lang="en-US" sz="2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rgbClr val="0606E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2Al  +  3Cl</a:t>
                      </a:r>
                      <a:r>
                        <a:rPr lang="en-US" sz="20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2AlCl</a:t>
                      </a:r>
                      <a:r>
                        <a:rPr lang="en-US" sz="20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0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3: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 smtClean="0">
                          <a:latin typeface="Times New Roman"/>
                          <a:ea typeface="Calibri"/>
                        </a:rPr>
                        <a:t>HCl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Times New Roman"/>
                          <a:ea typeface="Calibri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không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thoát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tan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dần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kern="1200" dirty="0" smtClean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2Al +6HCl</a:t>
                      </a:r>
                      <a:r>
                        <a:rPr lang="en-US" sz="19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19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2AlCl</a:t>
                      </a:r>
                      <a:r>
                        <a:rPr lang="en-US" sz="19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9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+3H</a:t>
                      </a:r>
                      <a:r>
                        <a:rPr lang="en-US" sz="19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</a:t>
                      </a:r>
                      <a:r>
                        <a:rPr lang="en-US" sz="19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0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4: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smtClean="0">
                          <a:latin typeface="Times New Roman"/>
                          <a:ea typeface="Calibri"/>
                        </a:rPr>
                        <a:t>CuCl</a:t>
                      </a:r>
                      <a:r>
                        <a:rPr lang="en-US" sz="2700" baseline="-25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Times New Roman"/>
                          <a:ea typeface="Calibri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rắn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đỏ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bám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ngoài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mảnh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tan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dần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xanh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nhạt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Calibri"/>
                        </a:rPr>
                        <a:t>dần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kern="1200" dirty="0" smtClean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18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2Al+3CuCl</a:t>
                      </a:r>
                      <a:r>
                        <a:rPr lang="en-US" sz="18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18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Wingdings"/>
                        </a:rPr>
                        <a:t>2</a:t>
                      </a:r>
                      <a:r>
                        <a:rPr lang="en-US" sz="18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AlCl</a:t>
                      </a:r>
                      <a:r>
                        <a:rPr lang="en-US" sz="1800" kern="1200" baseline="-250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+3Cu</a:t>
                      </a:r>
                    </a:p>
                    <a:p>
                      <a:pPr algn="l"/>
                      <a:r>
                        <a:rPr lang="en-US" sz="2000" kern="1200" dirty="0" smtClean="0">
                          <a:solidFill>
                            <a:srgbClr val="0606E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2145" name="Picture 1" descr="E:\năm hoc 2018-2019\Hoa 2018-2019\Hoa 9-18-19\thi GVG mon Hoa 2018-2019\giao an Word va power thi GVG Hoa 9-bai nhom\Giao an sua dem 4-11\ảnh đốt bột nhô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3430" y="459472"/>
            <a:ext cx="1357378" cy="138711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3" y="4857464"/>
            <a:ext cx="1513067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815" y="1880810"/>
            <a:ext cx="1322993" cy="1334073"/>
          </a:xfrm>
          <a:prstGeom prst="rect">
            <a:avLst/>
          </a:prstGeom>
        </p:spPr>
      </p:pic>
      <p:grpSp>
        <p:nvGrpSpPr>
          <p:cNvPr id="26" name="Group 5"/>
          <p:cNvGrpSpPr/>
          <p:nvPr/>
        </p:nvGrpSpPr>
        <p:grpSpPr>
          <a:xfrm>
            <a:off x="7717808" y="1003916"/>
            <a:ext cx="529770" cy="369332"/>
            <a:chOff x="7467600" y="486228"/>
            <a:chExt cx="529770" cy="36933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7467600" y="762000"/>
              <a:ext cx="457200" cy="1588"/>
            </a:xfrm>
            <a:prstGeom prst="straightConnector1">
              <a:avLst/>
            </a:prstGeom>
            <a:ln w="19050">
              <a:solidFill>
                <a:srgbClr val="0606E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540170" y="48622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606EA"/>
                  </a:solidFill>
                </a:rPr>
                <a:t>t</a:t>
              </a:r>
              <a:r>
                <a:rPr lang="en-US" baseline="30000" dirty="0" smtClean="0">
                  <a:solidFill>
                    <a:srgbClr val="0606EA"/>
                  </a:solidFill>
                </a:rPr>
                <a:t>o</a:t>
              </a:r>
              <a:endParaRPr lang="en-US" dirty="0">
                <a:solidFill>
                  <a:srgbClr val="0606EA"/>
                </a:solidFill>
              </a:endParaRPr>
            </a:p>
          </p:txBody>
        </p:sp>
      </p:grpSp>
      <p:grpSp>
        <p:nvGrpSpPr>
          <p:cNvPr id="29" name="Group 6"/>
          <p:cNvGrpSpPr/>
          <p:nvPr/>
        </p:nvGrpSpPr>
        <p:grpSpPr>
          <a:xfrm>
            <a:off x="7743206" y="2430732"/>
            <a:ext cx="529770" cy="369332"/>
            <a:chOff x="7467600" y="486228"/>
            <a:chExt cx="529770" cy="369332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7467600" y="762000"/>
              <a:ext cx="457200" cy="1588"/>
            </a:xfrm>
            <a:prstGeom prst="straightConnector1">
              <a:avLst/>
            </a:prstGeom>
            <a:ln w="19050">
              <a:solidFill>
                <a:srgbClr val="0606E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540170" y="48622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606EA"/>
                  </a:solidFill>
                </a:rPr>
                <a:t>t</a:t>
              </a:r>
              <a:r>
                <a:rPr lang="en-US" baseline="30000" dirty="0" smtClean="0">
                  <a:solidFill>
                    <a:srgbClr val="0606EA"/>
                  </a:solidFill>
                </a:rPr>
                <a:t>o</a:t>
              </a:r>
              <a:endParaRPr lang="en-US" dirty="0">
                <a:solidFill>
                  <a:srgbClr val="0606EA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531" y="3280219"/>
            <a:ext cx="1404870" cy="15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362200" y="4800600"/>
            <a:ext cx="5715000" cy="737175"/>
            <a:chOff x="1905000" y="4953000"/>
            <a:chExt cx="5715000" cy="737175"/>
          </a:xfrm>
        </p:grpSpPr>
        <p:sp>
          <p:nvSpPr>
            <p:cNvPr id="76" name="Text Box 12"/>
            <p:cNvSpPr txBox="1">
              <a:spLocks noChangeArrowheads="1"/>
            </p:cNvSpPr>
            <p:nvPr/>
          </p:nvSpPr>
          <p:spPr bwMode="auto">
            <a:xfrm>
              <a:off x="1905000" y="5105400"/>
              <a:ext cx="5715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4Al  </a:t>
              </a:r>
              <a:r>
                <a:rPr lang="en-US" altLang="en-US" sz="3200" b="1" dirty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+  3O</a:t>
              </a:r>
              <a:r>
                <a:rPr lang="en-US" altLang="en-US" sz="3200" b="1" baseline="-25000" dirty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altLang="en-US" sz="3200" b="1" baseline="-25000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altLang="en-US" sz="32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</a:t>
              </a:r>
              <a:r>
                <a:rPr lang="en-US" altLang="en-US" sz="3200" b="1" baseline="-25000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en-US" sz="3200" b="1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  2Al</a:t>
              </a:r>
              <a:r>
                <a:rPr lang="en-US" altLang="en-US" sz="3200" b="1" baseline="-25000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en-US" sz="3200" b="1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altLang="en-US" sz="3200" b="1" baseline="-25000" dirty="0" smtClean="0">
                  <a:solidFill>
                    <a:srgbClr val="0606E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altLang="en-US" sz="3200" b="1" dirty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4301171" y="4953000"/>
              <a:ext cx="5611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</a:t>
              </a:r>
              <a:r>
                <a:rPr lang="en-US" sz="2000" baseline="30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9442" name="Picture 2" descr="E:\năm học 2018-2019\Hoá 2018-2019\Hoa 9-18-19\thi GVG môn Hoá 2018-2019\ảnh pháo hoa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72440"/>
            <a:ext cx="4419600" cy="3385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89444" name="Picture 4" descr="Káº¿t quáº£ hÃ¬nh áº£nh cho phÃ¡o hoa phá»¥t sinh nháº­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942" y="457200"/>
            <a:ext cx="4362446" cy="3401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990600"/>
          <a:ext cx="8077199" cy="3551428"/>
        </p:xfrm>
        <a:graphic>
          <a:graphicData uri="http://schemas.openxmlformats.org/drawingml/2006/table">
            <a:tbl>
              <a:tblPr/>
              <a:tblGrid>
                <a:gridCol w="266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Hiện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tượng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5: 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NaOH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latin typeface="Times New Roman"/>
                          <a:ea typeface="Calibri"/>
                        </a:rPr>
                        <a:t>Cho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vào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ống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1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mảnh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thêm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tiếp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vào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2-3ml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NaOH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36938"/>
              </p:ext>
            </p:extLst>
          </p:nvPr>
        </p:nvGraphicFramePr>
        <p:xfrm>
          <a:off x="609601" y="533400"/>
          <a:ext cx="8077199" cy="3551428"/>
        </p:xfrm>
        <a:graphic>
          <a:graphicData uri="http://schemas.openxmlformats.org/drawingml/2006/table">
            <a:tbl>
              <a:tblPr/>
              <a:tblGrid>
                <a:gridCol w="266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Times New Roman"/>
                          <a:ea typeface="Calibri"/>
                        </a:rPr>
                        <a:t>Hiện tượng</a:t>
                      </a:r>
                      <a:endParaRPr lang="en-US" sz="3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3000" b="1" dirty="0">
                          <a:latin typeface="Times New Roman"/>
                          <a:ea typeface="Calibri"/>
                        </a:rPr>
                        <a:t> 5: 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NaOH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latin typeface="Times New Roman"/>
                          <a:ea typeface="Calibri"/>
                        </a:rPr>
                        <a:t>Cho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vào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ống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1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mảnh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thêm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tiếp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vào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2-3ml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3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dirty="0" err="1">
                          <a:latin typeface="Times New Roman"/>
                          <a:ea typeface="Calibri"/>
                        </a:rPr>
                        <a:t>NaOH</a:t>
                      </a:r>
                      <a:endParaRPr lang="en-US" sz="3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Có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không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thoát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ra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3000" baseline="0" dirty="0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 tan </a:t>
                      </a:r>
                      <a:r>
                        <a:rPr lang="en-US" sz="3000" baseline="0" dirty="0" err="1" smtClean="0">
                          <a:solidFill>
                            <a:srgbClr val="0606EA"/>
                          </a:solidFill>
                          <a:latin typeface="Times New Roman"/>
                          <a:ea typeface="Calibri"/>
                        </a:rPr>
                        <a:t>dần</a:t>
                      </a:r>
                      <a:endParaRPr lang="en-US" sz="3000" dirty="0" smtClean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5800" y="4447401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2Al + 2NaOH + 2H</a:t>
            </a:r>
            <a:r>
              <a:rPr lang="en-US" sz="3600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 → 2NaAlO</a:t>
            </a:r>
            <a:r>
              <a:rPr lang="en-US" sz="3600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+ 3H</a:t>
            </a:r>
            <a:r>
              <a:rPr lang="en-US" sz="3600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7300" y="5663625"/>
            <a:ext cx="2566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aluminat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23850" y="457200"/>
            <a:ext cx="845819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Chậu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nhôm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xám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đen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đựng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</a:t>
            </a:r>
            <a:r>
              <a:rPr lang="vi-VN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ước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</a:t>
            </a:r>
          </a:p>
          <a:p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rong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</a:t>
            </a:r>
            <a:r>
              <a:rPr lang="vi-VN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ước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kiềm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(OH)</a:t>
            </a:r>
            <a:r>
              <a:rPr lang="en-US" sz="3000" baseline="-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hủy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	Al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 + Ca(OH)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 → Ca(AlO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3000" dirty="0" err="1" smtClean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canxi</a:t>
            </a:r>
            <a:r>
              <a:rPr lang="en-US" sz="3000" dirty="0" smtClean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aluminat</a:t>
            </a:r>
            <a:endParaRPr lang="en-US" sz="3000" dirty="0" smtClean="0">
              <a:solidFill>
                <a:srgbClr val="0606E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16" y="32004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kiềm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	2Al + Ca(OH)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 + 2H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O  → Ca(AlO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 + 3H</a:t>
            </a:r>
            <a:r>
              <a:rPr lang="en-US" sz="3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2209798" y="777239"/>
            <a:ext cx="6400797" cy="820769"/>
            <a:chOff x="2260590" y="4645044"/>
            <a:chExt cx="4800600" cy="526380"/>
          </a:xfrm>
        </p:grpSpPr>
        <p:sp>
          <p:nvSpPr>
            <p:cNvPr id="31745" name="Rectangle 1"/>
            <p:cNvSpPr>
              <a:spLocks noChangeArrowheads="1"/>
            </p:cNvSpPr>
            <p:nvPr/>
          </p:nvSpPr>
          <p:spPr bwMode="auto">
            <a:xfrm>
              <a:off x="2260590" y="4648204"/>
              <a:ext cx="480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Fe</a:t>
              </a:r>
              <a:r>
                <a:rPr kumimoji="0" lang="en-US" sz="2800" b="0" i="0" u="none" strike="noStrike" cap="none" normalizeH="0" baseline="-3000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</a:t>
              </a:r>
              <a:r>
                <a:rPr kumimoji="0" lang="en-US" sz="2800" b="0" i="0" u="none" strike="noStrike" cap="none" normalizeH="0" baseline="-3000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 + 2 Al →  </a:t>
              </a:r>
              <a:r>
                <a:rPr lang="en-US" sz="28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Al</a:t>
              </a:r>
              <a:r>
                <a:rPr lang="en-US" sz="2800" baseline="-30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</a:t>
              </a:r>
              <a:r>
                <a:rPr lang="en-US" sz="2800" baseline="-30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</a:t>
              </a:r>
              <a:r>
                <a:rPr lang="en-US" sz="2800" baseline="-25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 </a:t>
              </a:r>
              <a:r>
                <a:rPr lang="en-US" sz="28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+  2Fe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3762816" y="4645044"/>
              <a:ext cx="4849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</a:t>
              </a:r>
              <a:r>
                <a:rPr lang="en-US" sz="2000" baseline="30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Picture 15" descr="https://upload.wikimedia.org/wikipedia/commons/thumb/8/82/Velp-thermitewelding-1.jpg/220px-Velp-thermitewelding-1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849901"/>
            <a:ext cx="57912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838200" y="99646"/>
            <a:ext cx="7569198" cy="584775"/>
          </a:xfrm>
          <a:prstGeom prst="rect">
            <a:avLst/>
          </a:prstGeom>
          <a:noFill/>
          <a:ln w="9525">
            <a:solidFill>
              <a:srgbClr val="0606EA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+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oxit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KL 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  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oxit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 +   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kim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loại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41711" y="-77773"/>
            <a:ext cx="646545" cy="62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2000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ăm học 2018-2019\Hoá 2018-2019\Hoa 9-18-19\bai Nhom-hoa 9\ti le cac nguyen to trong vo trai da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9458" y="1066800"/>
            <a:ext cx="7021321" cy="3962400"/>
          </a:xfrm>
          <a:prstGeom prst="rect">
            <a:avLst/>
          </a:prstGeom>
          <a:noFill/>
        </p:spPr>
      </p:pic>
      <p:sp>
        <p:nvSpPr>
          <p:cNvPr id="5" name="Isosceles Triangle 4"/>
          <p:cNvSpPr/>
          <p:nvPr/>
        </p:nvSpPr>
        <p:spPr>
          <a:xfrm rot="10982352">
            <a:off x="2330427" y="2087137"/>
            <a:ext cx="685800" cy="135366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E:\năm học 2018-2019\Hoá 2018-2019\Hoa 9-18-19\thi GVG môn Hoá 2018-2019\ảnh pháo hoa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82" y="3496208"/>
            <a:ext cx="4413827" cy="32272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79205" name="Picture 5" descr="Káº¿t quáº£ hÃ¬nh áº£nh cho phÃ¡o hoa phá»¥t sinh nháº­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279" y="112648"/>
            <a:ext cx="4398282" cy="32055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227329" name="Picture 1" descr="E:\năm hoc 2018-2019\Hoa 2018-2019\Hoa 9-18-19\thi GVG mon Hoa 2018-2019\ảnh pháo hoa\tải xuố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3259" y="3475306"/>
            <a:ext cx="4392607" cy="32481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sp>
        <p:nvSpPr>
          <p:cNvPr id="227331" name="AutoShape 3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1716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7333" name="Picture 5" descr="Káº¿t quáº£ hÃ¬nh áº£nh cho phao hoa phut sinh nh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456" y="121268"/>
            <a:ext cx="4335114" cy="31934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456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Các 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 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hợp chất nhôm trong tự nhiên</a:t>
            </a:r>
          </a:p>
        </p:txBody>
      </p:sp>
      <p:sp>
        <p:nvSpPr>
          <p:cNvPr id="362503" name="AutoShape 7"/>
          <p:cNvSpPr>
            <a:spLocks noChangeArrowheads="1"/>
          </p:cNvSpPr>
          <p:nvPr/>
        </p:nvSpPr>
        <p:spPr bwMode="auto">
          <a:xfrm>
            <a:off x="773112" y="1295401"/>
            <a:ext cx="5094287" cy="762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3200" b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.2SiO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.2H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2504" name="AutoShape 8"/>
          <p:cNvSpPr>
            <a:spLocks noChangeArrowheads="1"/>
          </p:cNvSpPr>
          <p:nvPr/>
        </p:nvSpPr>
        <p:spPr bwMode="auto">
          <a:xfrm>
            <a:off x="762000" y="3908199"/>
            <a:ext cx="5453062" cy="8778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Mica: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O.Al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.6SiO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.2H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62505" name="AutoShape 9"/>
          <p:cNvSpPr>
            <a:spLocks noChangeArrowheads="1"/>
          </p:cNvSpPr>
          <p:nvPr/>
        </p:nvSpPr>
        <p:spPr bwMode="auto">
          <a:xfrm>
            <a:off x="827313" y="2627083"/>
            <a:ext cx="3683000" cy="762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3200" b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Boxit</a:t>
            </a:r>
            <a:r>
              <a:rPr lang="en-US" sz="32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.nH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2506" name="AutoShape 10"/>
          <p:cNvSpPr>
            <a:spLocks noChangeArrowheads="1"/>
          </p:cNvSpPr>
          <p:nvPr/>
        </p:nvSpPr>
        <p:spPr bwMode="auto">
          <a:xfrm>
            <a:off x="830262" y="5367559"/>
            <a:ext cx="3741737" cy="7429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Criolit: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3NaF.AlF</a:t>
            </a:r>
            <a:r>
              <a:rPr lang="en-US" sz="3200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1343" y="982663"/>
            <a:ext cx="1922974" cy="1371600"/>
          </a:xfrm>
          <a:prstGeom prst="rect">
            <a:avLst/>
          </a:prstGeom>
          <a:noFill/>
        </p:spPr>
      </p:pic>
      <p:sp>
        <p:nvSpPr>
          <p:cNvPr id="5124" name="AutoShape 4" descr="Káº¿t quáº£ hÃ¬nh áº£nh cho 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AutoShape 6" descr="Káº¿t quáº£ hÃ¬nh áº£nh cho 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 descr="C:\Users\Admin\Desktop\m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32" y="3733800"/>
            <a:ext cx="1933138" cy="1262063"/>
          </a:xfrm>
          <a:prstGeom prst="rect">
            <a:avLst/>
          </a:prstGeom>
          <a:noFill/>
        </p:spPr>
      </p:pic>
      <p:sp>
        <p:nvSpPr>
          <p:cNvPr id="5129" name="AutoShape 9" descr="Káº¿t quáº£ hÃ¬nh áº£nh cho quang box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https://upload.wikimedia.org/wikipedia/commons/thumb/7/7e/816-_Ivigtut_-_cryolite.jpg/220px-816-_Ivigtut_-_cryol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1343" y="5105400"/>
            <a:ext cx="1943093" cy="129539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6553199" y="2362200"/>
            <a:ext cx="1981201" cy="12960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2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2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2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3" grpId="0" animBg="1"/>
      <p:bldP spid="362504" grpId="0" animBg="1"/>
      <p:bldP spid="3625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0950" y="180975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 descr="200px-Bauxite_h%C3%A9r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6">
            <a:extLst>
              <a:ext uri="{FF2B5EF4-FFF2-40B4-BE49-F238E27FC236}">
                <a16:creationId xmlns:a16="http://schemas.microsoft.com/office/drawing/2014/main" id="{34AF8D81-193F-4C3C-8C9E-3B50BF81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dirty="0"/>
              <a:t>QUẶNG BÔXIT </a:t>
            </a:r>
            <a:r>
              <a:rPr lang="en-US" altLang="en-US" sz="28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US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bauxite )</a:t>
            </a:r>
            <a:endParaRPr lang="en-US" altLang="en-US" sz="2800" b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dirty="0"/>
              <a:t> </a:t>
            </a:r>
            <a:r>
              <a:rPr lang="en-US" altLang="en-US" i="1" dirty="0"/>
              <a:t>(</a:t>
            </a:r>
            <a:r>
              <a:rPr lang="en-US" altLang="en-US" i="1" dirty="0" err="1"/>
              <a:t>Thành</a:t>
            </a:r>
            <a:r>
              <a:rPr lang="en-US" altLang="en-US" i="1" dirty="0"/>
              <a:t> </a:t>
            </a:r>
            <a:r>
              <a:rPr lang="en-US" altLang="en-US" i="1" dirty="0" err="1"/>
              <a:t>phần</a:t>
            </a:r>
            <a:r>
              <a:rPr lang="en-US" altLang="en-US" i="1" dirty="0"/>
              <a:t> </a:t>
            </a:r>
            <a:r>
              <a:rPr lang="en-US" altLang="en-US" i="1" dirty="0" err="1"/>
              <a:t>chính</a:t>
            </a:r>
            <a:r>
              <a:rPr lang="en-US" altLang="en-US" i="1" dirty="0"/>
              <a:t> </a:t>
            </a:r>
            <a:r>
              <a:rPr lang="en-US" altLang="en-US" i="1" dirty="0" err="1"/>
              <a:t>là</a:t>
            </a:r>
            <a:r>
              <a:rPr lang="en-US" altLang="en-US" i="1" dirty="0"/>
              <a:t> Al</a:t>
            </a:r>
            <a:r>
              <a:rPr lang="en-US" altLang="en-US" i="1" baseline="-25000" dirty="0"/>
              <a:t>2</a:t>
            </a:r>
            <a:r>
              <a:rPr lang="en-US" altLang="en-US" i="1" dirty="0"/>
              <a:t>O</a:t>
            </a:r>
            <a:r>
              <a:rPr lang="en-US" altLang="en-US" i="1" baseline="-25000" dirty="0"/>
              <a:t>3</a:t>
            </a:r>
            <a:r>
              <a:rPr lang="en-US" altLang="en-US" i="1" dirty="0"/>
              <a:t>)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096000" y="914400"/>
            <a:ext cx="2514600" cy="838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99CCFF"/>
            </a:solidFill>
            <a:round/>
            <a:headEnd/>
            <a:tailEnd/>
          </a:ln>
        </p:spPr>
        <p:txBody>
          <a:bodyPr lIns="0" rIns="0"/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Al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O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3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.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nH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O</a:t>
            </a:r>
            <a:endParaRPr lang="en-US" sz="32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4424362" y="1295400"/>
            <a:ext cx="1747837" cy="10715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320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096000" y="2362200"/>
            <a:ext cx="2514600" cy="1752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99CCFF"/>
            </a:solidFill>
            <a:round/>
            <a:headEnd/>
            <a:tailEnd/>
          </a:ln>
        </p:spPr>
        <p:txBody>
          <a:bodyPr lIns="0" rIns="0"/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Fe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O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3 </a:t>
            </a:r>
            <a:b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</a:b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SiO</a:t>
            </a:r>
            <a: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  <a:t>2</a:t>
            </a:r>
            <a:br>
              <a:rPr lang="en-US" sz="3200" b="1" baseline="-25000" dirty="0">
                <a:solidFill>
                  <a:srgbClr val="0066FF"/>
                </a:solidFill>
                <a:latin typeface="Times New Roman" pitchFamily="18" charset="0"/>
              </a:rPr>
            </a:b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</a:rPr>
              <a:t>Tạp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</a:rPr>
              <a:t>trơ</a:t>
            </a:r>
            <a:endParaRPr lang="en-US" sz="3200" b="1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419600" y="2514600"/>
            <a:ext cx="1676400" cy="914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0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441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DSC000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8600" y="57912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quặng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boxit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324600" y="5181600"/>
            <a:ext cx="2285340" cy="1437027"/>
            <a:chOff x="3804" y="2832"/>
            <a:chExt cx="1824" cy="1177"/>
          </a:xfrm>
        </p:grpSpPr>
        <p:pic>
          <p:nvPicPr>
            <p:cNvPr id="44045" name="Picture 4" descr="a_process_1"/>
            <p:cNvPicPr>
              <a:picLocks noChangeAspect="1" noChangeArrowheads="1"/>
            </p:cNvPicPr>
            <p:nvPr/>
          </p:nvPicPr>
          <p:blipFill>
            <a:blip r:embed="rId3"/>
            <a:srcRect l="28572" t="72243" r="22078"/>
            <a:stretch>
              <a:fillRect/>
            </a:stretch>
          </p:blipFill>
          <p:spPr bwMode="auto">
            <a:xfrm>
              <a:off x="3804" y="2832"/>
              <a:ext cx="1824" cy="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6" name="Text Box 10"/>
            <p:cNvSpPr txBox="1">
              <a:spLocks noChangeArrowheads="1"/>
            </p:cNvSpPr>
            <p:nvPr/>
          </p:nvSpPr>
          <p:spPr bwMode="auto">
            <a:xfrm>
              <a:off x="4402" y="3656"/>
              <a:ext cx="752" cy="3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endPara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72035" y="762000"/>
            <a:ext cx="2819565" cy="1801664"/>
            <a:chOff x="3034" y="480"/>
            <a:chExt cx="2630" cy="1289"/>
          </a:xfrm>
        </p:grpSpPr>
        <p:pic>
          <p:nvPicPr>
            <p:cNvPr id="44043" name="Picture 2" descr="a_process_1"/>
            <p:cNvPicPr>
              <a:picLocks noChangeAspect="1" noChangeArrowheads="1"/>
            </p:cNvPicPr>
            <p:nvPr/>
          </p:nvPicPr>
          <p:blipFill>
            <a:blip r:embed="rId3"/>
            <a:srcRect b="58321"/>
            <a:stretch>
              <a:fillRect/>
            </a:stretch>
          </p:blipFill>
          <p:spPr bwMode="auto">
            <a:xfrm>
              <a:off x="3034" y="480"/>
              <a:ext cx="2630" cy="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4" name="Text Box 8"/>
            <p:cNvSpPr txBox="1">
              <a:spLocks noChangeArrowheads="1"/>
            </p:cNvSpPr>
            <p:nvPr/>
          </p:nvSpPr>
          <p:spPr bwMode="auto">
            <a:xfrm>
              <a:off x="3701" y="1461"/>
              <a:ext cx="1492" cy="3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Quặng</a:t>
              </a:r>
              <a:r>
                <a:rPr lang="en-US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bôxit</a:t>
              </a:r>
              <a:endPara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042" name="Text Box 9"/>
          <p:cNvSpPr txBox="1">
            <a:spLocks noChangeArrowheads="1"/>
          </p:cNvSpPr>
          <p:nvPr/>
        </p:nvSpPr>
        <p:spPr bwMode="auto">
          <a:xfrm>
            <a:off x="685800" y="5194300"/>
            <a:ext cx="17526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(Al</a:t>
            </a:r>
            <a:r>
              <a:rPr lang="en-US" alt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-1588" y="8246"/>
            <a:ext cx="9144001" cy="743424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bôxit</a:t>
            </a: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auto">
          <a:xfrm rot="20115493">
            <a:off x="2958322" y="2261745"/>
            <a:ext cx="3634854" cy="1096962"/>
          </a:xfrm>
          <a:prstGeom prst="leftArrow">
            <a:avLst>
              <a:gd name="adj1" fmla="val 50000"/>
              <a:gd name="adj2" fmla="val 50362"/>
            </a:avLst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2800" dirty="0">
                <a:solidFill>
                  <a:schemeClr val="bg1"/>
                </a:solidFill>
              </a:rPr>
              <a:t>TINH CHẾ</a:t>
            </a:r>
          </a:p>
        </p:txBody>
      </p:sp>
      <p:sp>
        <p:nvSpPr>
          <p:cNvPr id="74766" name="AutoShape 14"/>
          <p:cNvSpPr>
            <a:spLocks noChangeArrowheads="1"/>
          </p:cNvSpPr>
          <p:nvPr/>
        </p:nvSpPr>
        <p:spPr bwMode="auto">
          <a:xfrm rot="896320">
            <a:off x="3183835" y="4363974"/>
            <a:ext cx="3762029" cy="1185862"/>
          </a:xfrm>
          <a:prstGeom prst="rightArrow">
            <a:avLst>
              <a:gd name="adj1" fmla="val 50000"/>
              <a:gd name="adj2" fmla="val 64759"/>
            </a:avLst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Điện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phân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nóng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chảy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104450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90800"/>
            <a:ext cx="2590800" cy="2590800"/>
          </a:xfrm>
          <a:prstGeom prst="rect">
            <a:avLst/>
          </a:prstGeom>
          <a:noFill/>
        </p:spPr>
      </p:pic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3124200" y="1447798"/>
            <a:ext cx="1828799" cy="9906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3200"/>
          </a:p>
        </p:txBody>
      </p:sp>
      <p:sp>
        <p:nvSpPr>
          <p:cNvPr id="15" name="TextBox 14"/>
          <p:cNvSpPr txBox="1"/>
          <p:nvPr/>
        </p:nvSpPr>
        <p:spPr>
          <a:xfrm>
            <a:off x="1009650" y="9906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animBg="1"/>
      <p:bldP spid="74759" grpId="0" animBg="1"/>
      <p:bldP spid="74766" grpId="0" animBg="1"/>
      <p:bldP spid="13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title"/>
          </p:nvPr>
        </p:nvSpPr>
        <p:spPr>
          <a:xfrm>
            <a:off x="649352" y="0"/>
            <a:ext cx="8229600" cy="1143000"/>
          </a:xfrm>
          <a:solidFill>
            <a:srgbClr val="FFFFFF"/>
          </a:solidFill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3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SẢN XUẤT NHÔM</a:t>
            </a:r>
          </a:p>
        </p:txBody>
      </p:sp>
      <p:pic>
        <p:nvPicPr>
          <p:cNvPr id="43011" name="Picture 4" descr="sx alumin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316" y="609600"/>
            <a:ext cx="7543800" cy="4597398"/>
          </a:xfrm>
          <a:noFill/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1143000" y="5638800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606EA"/>
                </a:solidFill>
                <a:latin typeface="VNI-Times" pitchFamily="2" charset="0"/>
              </a:rPr>
              <a:t>2Al</a:t>
            </a:r>
            <a:r>
              <a:rPr lang="en-US" altLang="en-US" sz="3600" baseline="-25000" dirty="0">
                <a:solidFill>
                  <a:srgbClr val="0606EA"/>
                </a:solidFill>
                <a:latin typeface="VNI-Times" pitchFamily="2" charset="0"/>
              </a:rPr>
              <a:t>2</a:t>
            </a:r>
            <a:r>
              <a:rPr lang="en-US" altLang="en-US" sz="3600" dirty="0">
                <a:solidFill>
                  <a:srgbClr val="0606EA"/>
                </a:solidFill>
                <a:latin typeface="VNI-Times" pitchFamily="2" charset="0"/>
              </a:rPr>
              <a:t>O</a:t>
            </a:r>
            <a:r>
              <a:rPr lang="en-US" altLang="en-US" sz="3600" baseline="-25000" dirty="0">
                <a:solidFill>
                  <a:srgbClr val="0606EA"/>
                </a:solidFill>
                <a:latin typeface="VNI-Times" pitchFamily="2" charset="0"/>
              </a:rPr>
              <a:t>3</a:t>
            </a:r>
            <a:r>
              <a:rPr lang="en-US" altLang="en-US" sz="3600" dirty="0">
                <a:solidFill>
                  <a:srgbClr val="0606EA"/>
                </a:solidFill>
                <a:latin typeface="VNI-Times" pitchFamily="2" charset="0"/>
              </a:rPr>
              <a:t>   </a:t>
            </a:r>
            <a:r>
              <a:rPr lang="en-US" altLang="en-US" sz="4000" baseline="30000" dirty="0" err="1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n-US" altLang="en-US" sz="4000" baseline="30000" dirty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aseline="30000" dirty="0" err="1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aseline="30000" dirty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aseline="30000" dirty="0" err="1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4000" baseline="30000" dirty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aseline="30000" dirty="0" err="1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en-US" sz="3600" dirty="0">
                <a:solidFill>
                  <a:srgbClr val="0606EA"/>
                </a:solidFill>
                <a:latin typeface="VNI-Times" pitchFamily="2" charset="0"/>
              </a:rPr>
              <a:t>   </a:t>
            </a:r>
            <a:r>
              <a:rPr lang="en-US" altLang="en-US" sz="3600" dirty="0" smtClean="0">
                <a:solidFill>
                  <a:srgbClr val="0606EA"/>
                </a:solidFill>
                <a:latin typeface="VNI-Times" pitchFamily="2" charset="0"/>
              </a:rPr>
              <a:t>4Al </a:t>
            </a:r>
            <a:r>
              <a:rPr lang="en-US" altLang="en-US" sz="3600" dirty="0">
                <a:solidFill>
                  <a:srgbClr val="0606EA"/>
                </a:solidFill>
                <a:latin typeface="VNI-Times" pitchFamily="2" charset="0"/>
              </a:rPr>
              <a:t>+ 3O</a:t>
            </a:r>
            <a:r>
              <a:rPr lang="en-US" altLang="en-US" sz="3600" baseline="-25000" dirty="0">
                <a:solidFill>
                  <a:srgbClr val="0606EA"/>
                </a:solidFill>
                <a:latin typeface="VNI-Times" pitchFamily="2" charset="0"/>
              </a:rPr>
              <a:t>2</a:t>
            </a:r>
            <a:r>
              <a:rPr lang="en-US" altLang="en-US" sz="3600" dirty="0">
                <a:solidFill>
                  <a:srgbClr val="0606EA"/>
                </a:solidFill>
                <a:latin typeface="VNI-Times" pitchFamily="2" charset="0"/>
              </a:rPr>
              <a:t>↑</a:t>
            </a:r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>
            <a:off x="3352800" y="60960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606EA"/>
              </a:solidFill>
            </a:endParaRP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132F0CDD-4018-435A-953C-1E6467043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56" y="601617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60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solidFill>
                  <a:srgbClr val="060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Arial" panose="020B0604020202020204" pitchFamily="34" charset="0"/>
              </a:rPr>
              <a:t>criolit</a:t>
            </a:r>
            <a:endParaRPr lang="en-US" altLang="en-US" sz="2800" dirty="0">
              <a:solidFill>
                <a:srgbClr val="0606E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2800"/>
            <a:ext cx="4800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02200" y="3336925"/>
            <a:ext cx="4191000" cy="3521075"/>
          </a:xfrm>
          <a:noFill/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2514600" y="0"/>
            <a:ext cx="6629400" cy="3276600"/>
          </a:xfrm>
          <a:noFill/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2057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Nhà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sản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xuất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nhôm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Đồng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Nai</a:t>
            </a:r>
            <a:r>
              <a:rPr lang="en-US" altLang="en-US" sz="3200" dirty="0">
                <a:latin typeface="Times New Roman" pitchFamily="18" charset="0"/>
              </a:rPr>
              <a:t>-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Việt</a:t>
            </a:r>
            <a:r>
              <a:rPr lang="en-US" altLang="en-US" sz="3200" dirty="0">
                <a:latin typeface="Times New Roman" pitchFamily="18" charset="0"/>
              </a:rPr>
              <a:t>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Ã¬nh áº£nh cÃ³ liÃªn quan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456" y="457200"/>
            <a:ext cx="4321792" cy="3429000"/>
          </a:xfrm>
          <a:prstGeom prst="rect">
            <a:avLst/>
          </a:prstGeom>
          <a:noFill/>
          <a:ln w="19050">
            <a:solidFill>
              <a:srgbClr val="0606EA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87084" y="4343400"/>
            <a:ext cx="4495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</a:rPr>
              <a:t>Nhà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sản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xuất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nhôm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endParaRPr lang="en-US" altLang="en-US" sz="28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itchFamily="18" charset="0"/>
              </a:rPr>
              <a:t> ở </a:t>
            </a:r>
            <a:r>
              <a:rPr lang="en-US" altLang="en-US" sz="2800" dirty="0" err="1" smtClean="0">
                <a:latin typeface="Times New Roman" pitchFamily="18" charset="0"/>
              </a:rPr>
              <a:t>Bắc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Ninh</a:t>
            </a:r>
            <a:endParaRPr lang="en-US" altLang="en-US" sz="2800" dirty="0">
              <a:latin typeface="Times New Roman" pitchFamily="18" charset="0"/>
            </a:endParaRPr>
          </a:p>
        </p:txBody>
      </p:sp>
      <p:pic>
        <p:nvPicPr>
          <p:cNvPr id="192514" name="Picture 2" descr="Káº¿t quáº£ hÃ¬nh áº£nh cho nhÃ  mÃ¡y sáº£n xuáº¥t nhÃ´m á» tÃ¢y ng uyÃªn viá»t 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6312" y="457200"/>
            <a:ext cx="4454856" cy="3489637"/>
          </a:xfrm>
          <a:prstGeom prst="rect">
            <a:avLst/>
          </a:prstGeom>
          <a:noFill/>
          <a:ln w="19050">
            <a:solidFill>
              <a:srgbClr val="0606EA"/>
            </a:solidFill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19600" y="4419600"/>
            <a:ext cx="4495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</a:rPr>
              <a:t>Nhà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sản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xuất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nhôm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endParaRPr lang="en-US" altLang="en-US" sz="28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itchFamily="18" charset="0"/>
              </a:rPr>
              <a:t> ở </a:t>
            </a:r>
            <a:r>
              <a:rPr lang="en-US" altLang="en-US" sz="2800" dirty="0" err="1" smtClean="0">
                <a:latin typeface="Times New Roman" pitchFamily="18" charset="0"/>
              </a:rPr>
              <a:t>ĐắK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Nông</a:t>
            </a:r>
            <a:endParaRPr lang="en-US" altLang="en-US" sz="28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https://encrypted-tbn0.gstatic.com/images?q=tbn:ANd9GcR55MkhefA5405khAFFQGPBuzBEKAlH2eXE1gZIRqYgy8sLDj-ed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63650"/>
            <a:ext cx="39084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10" descr="https://encrypted-tbn3.gstatic.com/images?q=tbn:ANd9GcRIWDdkADgF5ZGBoiBFqQMcmQ4WzZEXaJ8T6Qa6w4ymO4dn6gr0Z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95400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2" descr="http://dantri4.vcmedia.vn/ZIBfP10h1bNGDgMRbGR/Image/2013/06/bauxit_4.6.2013-715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3" y="3733800"/>
            <a:ext cx="38989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457200" y="95250"/>
            <a:ext cx="8458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Nước bùn đỏ thải ra môi trường trong quá trình sản xuất nhôm </a:t>
            </a:r>
          </a:p>
        </p:txBody>
      </p:sp>
      <p:sp>
        <p:nvSpPr>
          <p:cNvPr id="48134" name="AutoShape 2" descr="data:image/jpeg;base64,/9j/4AAQSkZJRgABAQAAAQABAAD/2wCEAAkGBxQTEhUUExQWFRQVFBUUFxgXGBQXFxYVFBQXFxcXFBYYHCggGBolHBQUITEhJSkrLi4uFx8zODMsNygtLisBCgoKDg0OGhAQGiwkHyQsLCwsLCwsLCwsLCwsLCwsLCwsLCwsLCwsLCwsLCwsLCwsLCwsLCwsLCwsLCwsLCwsLP/AABEIALABHgMBIgACEQEDEQH/xAAcAAABBQEBAQAAAAAAAAAAAAACAAEDBAUGBwj/xABAEAABAwIDBAYIBQIFBQEAAAABAAIRAyEEMUEFElFhBiJxgZGhExRSscHR4fAVMkJiknLxBzNDU4IWI6Ky0nP/xAAYAQEBAQEBAAAAAAAAAAAAAAABAAIDBP/EACYRAAICAQQCAgEFAAAAAAAAAAABAhESAxMhMUFRFGEEIjJCcZH/2gAMAwEAAhEDEQA/APcUkF0hKaM5BpILoXVFUWRKkqpxKQxQTiwzRaSUIrqRr5RTHJBJJpSlBqx0kklEJJJJRCSSSUQkkklEC5qhcxysJJTBxKm6UnPIVtNCcjOJRdiUBxK0CwcEDsO06JyRYsoiqSgfK0G4cBAcLzTaM0yk1ysNKmGFCP0YVkipgUypwoohJr1l8inRMkhBTysm7HTFOhL1EJJOCnSFCSSSQaEmITpKID0Q4JxTHAIkk2wpDbo4J0kkEJJJJQiSTSgLwmgbJEkEzko3OKqByJ0lX33cEwe7UJxDMspKAVTwUochockEkglNvqosiRJDvJ5QNjppSSlRWMXJb6F4QwtUZtku8lKhIQOKsSyLKYhVfS80xrpxYZEr6kIfWAoTUUBW1EzZbdiUxxAKrMdCKo+VYoLJ24lTNrhZycFTihTLxroDiSs046kP1nulRv2pSGrz4fNdFov0cnqfZpnFFCcUeKxnbYZ7LvEKF22h7H/l9F0Wg/Rnc+ze9bKkbjRquYO2T7I81GdsO5eCfjWG4zqKmL4FCMcVzY207gPNWaO26f62O7QZ8j81PQpdCptm2McU5x54LGq7Yo/pa49pj5oTtpkWZf8AqPuhZ2b/AIlm/ZunHftUPrBmVhu21+3zKjdts6Aea0tD6LcZ0XrhS9ZXOfjR4NSO2jwCtj6DNnUUsUiqYlcmdtHgE3407g3zR8c1uM6s4pOcYVyQ2y/9vh9UI2tU4+QR8ctxnXHFTojp4lcgNtP5eGaettt5ECG8xn9EPQHcOwdiVCcQVyFPbFQfqntup/x53st8/mrYodxs6kYlMcSVzY6QD2PP6KX/AKgZ7LvEI2X6LM3vTlI1VgnbzPZM9qH8d/aPFK0WGZ0Pp0BrrBG3f2jxS/HR7A8VbMi3EbLnqP041WQdvftHigPSD9rfFa2mGRtis06ot8cVgO2/+1qj/HuTPBW0xyOhjmhIPELC/Hx7LfFEOkDfYb4owZWb7U4K58beZ7DfEqcbdp8D4hD02KkYnpUJrLinbdrcGju+ZVintx8CQ2ctb81v5YbR1npuaB1bmuWbtt8ZNGl5N0mbZdqQbHIIf5RbR0/puaXpFxT9ovLt70keMDkg9Zc7N58yfes/KY7Z25qoTVXCh7rnf8iEVOs839IQcsyj5LLbR3BqpemXIHaVTV2nd2ylUxrzaUfIHBHX+mTGuBquP9ad7RP0H1TsruOp8VfJZYI604lozKB2OYM3Bcv2uvzTueIicuGqz8mRraOkdtJnHkmG1GcVzsjMFC0DieKPkyN7B0jdqtIJbJjgonbXMwKbj438lnN2gGf5YgfuufEQn/Fn8vD6rL/IkWyaA2o//ad5/JIbRqf7Z8/ks38WdxHgiG1H9vcPFYevL2O19Gk3HPP6CEvXH+x71lu2m4ZGZtk3yTu2g/4GQ3y4I35eyWn9GmMW/wBgp3V6nsHTUd5WU7aLotvHub5IWbUOZeQ3jY65ADNYevL2aWmvRrmu+P8ALM3vvtjwhQvq1b2A7TKy6u1rw15niQD5BA/akiC/POQfNG9L2dVo+0W3bUdo4fxPzQnajvaH8fqseu8E9V4J4NHwlV6mOIIHWceRiB4Ies0UtGjcftCoR2627lCcbU9p3l8lj1n83wRMD3ScvqlRxDYkNe4TEwSARnJGfBG+xUIJcmk/aLh/qeYnyUR2q72nHslVsPimOc5st6rnD8uQBtmrYw5OW6rdl7OsdODQm7UcTAJJ/qAUTtrPB5cTUETwyUeIwbSeu5h5TfyUTsCBkWD75rD1JexenFdJFpm0XOP5miM+s42Ruxeu9Y5G6yKuzwDvOeATqDE2y8Fawu9ENMAayDPmsvUl7MvTXiiGrjg0hpDrn2TYc5SqYxgkFw+MKzWF53pjUgfNRPxAyO6e/wCC6uVHhwk/BFQ2g0/lc7hN5RetaD3IdymWzujuURoiYAI7J5cZErL1EO1qXVE7cVxhMa45KiKIdvDeLHzYGNObSiOEfpfv8yrP7CcJx7Ra9PHORxtbgmGMOcR3nTuVIUeJ8M/FOREXjt+hTZz5LrcbOo8fgjbiLgkT9+az6ZdOcyeH91KSW2LY7o14g/cqsS96xHf8DonZiZm+nCYQUaRP6XRxBt3Sphg5Oc90+5WRtJvoMVpOcduqmc8cCPcoaeAO8SXW4Wt71coYMcZ++ScjooTKrqkZEn70UjGk6FatPCE5MJ/4n5KxT2RXdlSf/E/FZzfhDhIyGXaNDcQc8yo64duwDrnw0nmYW+3o5iT/AKLvIfFWKXRTFf7Qb2uA9yG5Gqm1RzFSsWvjc3hlMgX99kL3GAdw8rwNbx3Lrm9DcSc/Rgc3E/BS0+htUyPSMG6YNnHQHjzRTHbkcZUxTwN1rXXBkjMd+f8AdVPVHRvOeQ4g9YzbgSJuvQv+i3gEuqiIOTeHMlVmdF2uH53HX8zcuzdKqZLRfs42jQlwBqjQRcSTpnw0TbQwb93Mbsz1TfvAXZnobSMHdLoOe9fyhE7osw5sdnkXP9ykjvHTSODbhdwCDI1ybHdqpy6kBO849wHuXoFHohQi9Jp7bqdvRmlFqTY5AKZ2SPN6eJYN6KZMtgaf+RPaqTcLUd+SKbNBvAnney9Sq7EotF2NHcPgsypSoAx1BBjL6LNEzz1uynlxLqg7nA+9yvGgLNBGWhaO24sF27KFJwMbp5QEjs1hyaLcAFUTVnC08BuvLmtYCbl2+CYNzrxRPBMgvN+BEd2gyXodHY7SJLAR/TKMbNZlugf8QCjFhizyzF1QxriN3fAEEuDnX92aDZdI1Gh8OLrgxbvy716w7ZoAs2O4KN2DjSFYk9O3bPM69GrPUYRxcQSeyYsgYzFWAmAPZM99l6Z6GbIHYfiPIlOJYI8uxTWPBPXMabzPg0hUKwLD+WW8SSSZ4wjpuAi+7On5h3GbIvT3gmI7IHeVi7O6RcoYoR1Q0EDLPzTuqXm5nmDHJUAREtg3sW3nt4FSUHOe6IIsTabdpyWaCvJab1hLt1sGxOZB04qPE4gthtgM5zt2tKlfTMSTIGd8kTcS2MiYzyA7uKLMOGXZewuCD2BxrMJdPULXF7d0xeW2GouUjhaBJJqObu6Npl28f5jz4KCjXsI6si/EWsd2EqdQH9YJEAgtI705OzktCF9HR9FuieHxUh2JLagJG5uCXN0cwl/W52kLf2x0TwuDoOqu36m7ugizSA4kb2eU+5eePYSTBh1j1XZcDfXuXf7G2vSr4Y08Y8ueCIBtIEHqkWJMXlbjO+DM4Rj0H0I9Txhe00t0sgCXyHkk2aDnAbPeF2VPo1hm5U2c7NPvHNcBsjaGGw2++JcQ4MsCASIIDjfdIm+smwXV7M2swtmj/wBsbxcRUIJkgTDQb6+HcuiaOcZv2brNlUm5MaOxrP8A5U7KDW5BvfA9wVXZ+0G1bBpndBJiG3nKezzV3dWzV2EAOI80jCBMmyoIO+5CK3HzUSSMipEoI5J2kXuBJk+AHwCgTSrMcSw5/MIN8cfvwUJQlGQqAb3Dl4KMhv2ExchLkWbUSOlTImXTPFth5qQP+4QFyjLkWaqyY1vuAqOIwzXX3WAzP5Z8bqYuQlyGxUSP0AizWDsaFGcL/R/AfNTFybeRZqhUmkZkHuhOW8z4piUpVZUJ1OcyT2koPQDn/J3zRSkU2VEfqzeHiSfen9XbwCMpKI+bQ82tc8CUddvAyIBdOU6xZQb9+zgTfv0UlSu3dkiOF/uViuTd8ckzACJa3yIE8lKcUWcYmercAniOKkZjWermJL5yFongNQoaOJEEvYQTlcAaaR2rHPlFF3wg/TPcJ3pBzggFvdmDdaeB/pcS7lMRrlCxGVrboNj1jz+VrLpdk45m5+cSLRqANFmfBjVtR6Cr4c23QWniZvfU+KIUnyJzvfMWyv8ABWW1abyCHjPS/j4JhS5204WK5qzjGb6ZRdRIMuM3Nxop6dWByA+48lLWZugkneHdksqptSmzeg9bs17OHNLV9BqO0XsQ4uZY8/C4HL+66foHUrP3ndUhri7c3iJcGwd45xuwOc9y4rZ+PDrl2fb5rr9g7X9AQJtUEW8o5zC3pcOmcMT07Y1ff3uq5hbAIuWmcy2RIuCFoNdPj4rndkh5JkQJ3oBO655IfvE8cuFguhHZH17F6zohymJTEppWWzVDymlCSmKLNUPvJiUJQrNmkkEXIS5MUJKrNUOSoy5IlASizSQ5cgJTEoCVWaxCJQkoJTSqxxD3kt5RylKhok3kpUUp1ESSmLkEp95Q0FvJwUEpwkD5o3YvqhEE3EjIcFKxpI5DP70QPEWHYlMJRHMTaI9yGUnNBmND3HuUe9NhE5ZW+qUiUqLeCfyk/pGVypnPAIgQYvrfkqrKMDO5GmiNreZ78isNKzSu7Zo4faJAuY4nlOWULVpbRAzIcD3QubfJFv7p6LyL8PgsOCMy0lI6L1xt4cW3PKTpBmCFU2lRZWEt6r4nmdJge8KhUxobcDPMfHJRVSKnWbY8Mj3H4KUa5M4VwRUAaZ3S6CciLg9hIW76fdaDMDP+l3EcFjYmS2bOAzGduc3BCr06zmAbriaZMEHQ8PqttZcmHBI916JdNKJpMZXmnUAILoO51cjOYnOIXY4TaNGrHo6rHzkA4T/HNfNezccWODTdpiDOY58wtSpLYcHy2ZBWs64Znb5PoktQrwnAdJMRTLdyu+GxALi4WvG7lErrMD/iLV/1aTHcd0ljvAyE2h22j0clMSuLp/4j4c/np1GnluuHjZa2yuleHr5O3DMAPgTzBkhBYm4U0oA8ESLg5EZdxTEoNUESgcUxKBzkCkO5yAuTFyBxRQhEoCUJKEuVRqwkyAuQ76KGw5SUe+lvqobDlNvJpSUQ0og9MmKRCD08oEyhPnrE0gB1bg9aAScuOvd2qqwk8sypN8tjeuD9+KCsB+kGLaa8FtGGRMOUHNWKRaLkXyF87qo994RbomZWmgTRbOJMWEJqZ3rHuHPkoHCcip8MONzBiDFzrksNJI1yMw3N7yjqESJmfvxCmxFIG4JMASYuDwKqGsWG9x5IXPRq6Qb6JF2x2aJUhfgY007RqmGKGmSJrryNFc+SpPlEnqrs2mewR4hBTqbuXVdN+B7QdFPTxJi1j5JVMXpUbI0+hQmwcUU3VQCZb1Tw/S7lyV7CVS5kRPDS58lRxX5bXHPgo8FWg5jvyPattWrOadSpl11R7eMBTYfaBIyj3onwRP3HDmFW9HOWawmd6NBmMHZHxR0sSL38PuyyS2DnKFlQzfL4poKOow+2ajPyVHtPAE+cLcwnT/FM/NuvHB0ZdoC4L1qFap15y7lchgj0/Bf4jNI/7lOObXeNiPitzC9LMLUiKm7PtAjzyXjdLFRl4RbxT+szmqwcD3IbRpGAKrDOUOF1MXrw2njCNYjQfFX8Ht6pTPUcQeR05wozgz19zkBcvOsP01qiziD2gX9y1MN02aTD2R2H4FQOLOw3ki5YlDpHRdq5vaLeIWnTxDXCWuBByggqoCeUlHKUqGySU4cot5PKhJN5MSglKUUNhykCg3k0qE+fWVQRxGV1A4AHl98Eg6M4PLTvTuyyA1/st1Rdj1bMIGUgmPIjx81A0k8B3K5Q60MMXyPONeXzUFWhDvn7kp+GYceeCMHROHdiTkIHG6R/otMxBHJTYpwG6CBLmAnvy8oWawlXcfmzj6Nn/r8oWXFGlKyJ1IHJRiQU7T2hEDOaRpDtf3FW8JWtBy+/JVKbYNxI0KsgDPI8liVGkm0TCjTJ1E2tqs/aGz3MuOs3iPiFbc8xCVMzrlPnwRGTjyYnpqSoqYLHdXddpkrL6+V8+Cr4rBT1mm/PX5FVsPXLeq6Y5/BdMVLlHKOpKDUZ/wCmoXb4/dxUbw4Z3HH5oaLwCN67ZyyIPIq5WmJad5pHfHMLl0z1LkqSDceCcGBa6hfSAkjw+SBmJMwVuvRlyrsstIJ4clLMlRUntJv4AqStRiCCHA55gjtlZNFhpI+KKlUM2I8j71R9KRb3cEYr24qEvuqnXyKJtSbyCqdN06nLlCm39OXDLhB1QRKK5GR948FM3Hu4kZak+eipm2SO/LzUGKNnCdI6rf1u/l8JW1R6eOFnsB58e4LiXs1yvzuicw/Z8AVWDgj0XC9OaLvz27D8Dktah0hw7oiq3vt4ryEggT4fH4qKefcmzO0j3SlXa4S0hw4ggo95eHU6zx+ojsJWjg9v4im3dbUdHMkx2SnJBtM9f3k+8vNMB05rttUa2oP4keGa3MN07on/ADGuYeXWVaMuMl4PJHATbyRtdKiIghTBq6Mo9sfdGmfBPUrl+7MCBcjMxlKK2ijYYdyOfYso1JAYlm6d3MG4OUjs0KFguJ+wrwoWew36pew/03cO9oNuICpSt3wcornkdlKXANvvEAdpsjxdUb7tRMAjg2wPkr2yoG/VMkU2yP8A9HWYPG//ABWW5hyQuexfH7Q2gxOk8U+9p3qMWTG6aNZUiyxycu8lCx8KYGVzao6rkNrzKmpkT9x4Ks8e5NTKGrIsVqoym/3cqrjaMiQLhHUHf71JSfHNS/TyjLjkmmVcNiLQ5WaTiDYwqWJbDpGRU1CpIgaLclxaMaUmnjLtGo4NdcQx2o/S7uVTEYTe03Xa8CeSnpvAaZmTBafeCrLK4IIeJ58Fwya6O7SapmA4lpuLqyzFuOVz3rUr4AxP525xrCyquFLbsmNQcwuylGRxqUenwaFCpTdZwg/eWaKrgPYO9fIAed5WdhiJnX3QpjUh8iTc6wZ48lhqnwdU75FuEGDIv/eApH1CLRvNnXT5K27FMcCAXydLG/aqrqB0Oar9iSMLbWCmFMaFUakCxF400KKkXe1rodOCaKy6KRbxM96QeQfmoqWLix8clKarTH33oEVZ06R2KNjW7w3gS05wbjs+SN2ST3iJPulVEbTOjzXtDqVSWkW+vBVq2wKrcgD2KlhsW6k4OY7POJjscNV2Wx9s0arYe70VQXhxG6f6T8FzqXg4SepHrlHGV8DUbm0jmqhYdV6rTwzHtBD2uBEgyLjOVDV2Ix14BV+r0C/IflH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VNI-Times" pitchFamily="2" charset="0"/>
            </a:endParaRPr>
          </a:p>
        </p:txBody>
      </p:sp>
      <p:sp>
        <p:nvSpPr>
          <p:cNvPr id="48135" name="AutoShape 4" descr="data:image/jpeg;base64,/9j/4AAQSkZJRgABAQAAAQABAAD/2wCEAAkGBxQTEhUUExQWFRQVFBUUFxgXGBQXFxYVFBQXFxcXFBYYHCggGBolHBQUITEhJSkrLi4uFx8zODMsNygtLisBCgoKDg0OGhAQGiwkHyQsLCwsLCwsLCwsLCwsLCwsLCwsLCwsLCwsLCwsLCwsLCwsLCwsLCwsLCwsLCwsLCwsLP/AABEIALABHgMBIgACEQEDEQH/xAAcAAABBQEBAQAAAAAAAAAAAAACAAEDBAUGBwj/xABAEAABAwIDBAYIBQIFBQEAAAABAAIRAyEEMUEFElFhBiJxgZGhExRSscHR4fAVMkJiknLxBzNDU4IWI6Ky0nP/xAAYAQEBAQEBAAAAAAAAAAAAAAABAAIDBP/EACYRAAICAQQCAgEFAAAAAAAAAAABAhESAxMhMUFRFGEEIjJCcZH/2gAMAwEAAhEDEQA/APcUkF0hKaM5BpILoXVFUWRKkqpxKQxQTiwzRaSUIrqRr5RTHJBJJpSlBqx0kklEJJJJRCSSSUQkkklEC5qhcxysJJTBxKm6UnPIVtNCcjOJRdiUBxK0CwcEDsO06JyRYsoiqSgfK0G4cBAcLzTaM0yk1ysNKmGFCP0YVkipgUypwoohJr1l8inRMkhBTysm7HTFOhL1EJJOCnSFCSSSQaEmITpKID0Q4JxTHAIkk2wpDbo4J0kkEJJJJQiSTSgLwmgbJEkEzko3OKqByJ0lX33cEwe7UJxDMspKAVTwUochockEkglNvqosiRJDvJ5QNjppSSlRWMXJb6F4QwtUZtku8lKhIQOKsSyLKYhVfS80xrpxYZEr6kIfWAoTUUBW1EzZbdiUxxAKrMdCKo+VYoLJ24lTNrhZycFTihTLxroDiSs046kP1nulRv2pSGrz4fNdFov0cnqfZpnFFCcUeKxnbYZ7LvEKF22h7H/l9F0Wg/Rnc+ze9bKkbjRquYO2T7I81GdsO5eCfjWG4zqKmL4FCMcVzY207gPNWaO26f62O7QZ8j81PQpdCptm2McU5x54LGq7Yo/pa49pj5oTtpkWZf8AqPuhZ2b/AIlm/ZunHftUPrBmVhu21+3zKjdts6Aea0tD6LcZ0XrhS9ZXOfjR4NSO2jwCtj6DNnUUsUiqYlcmdtHgE3407g3zR8c1uM6s4pOcYVyQ2y/9vh9UI2tU4+QR8ctxnXHFTojp4lcgNtP5eGaettt5ECG8xn9EPQHcOwdiVCcQVyFPbFQfqntup/x53st8/mrYodxs6kYlMcSVzY6QD2PP6KX/AKgZ7LvEI2X6LM3vTlI1VgnbzPZM9qH8d/aPFK0WGZ0Pp0BrrBG3f2jxS/HR7A8VbMi3EbLnqP041WQdvftHigPSD9rfFa2mGRtis06ot8cVgO2/+1qj/HuTPBW0xyOhjmhIPELC/Hx7LfFEOkDfYb4owZWb7U4K58beZ7DfEqcbdp8D4hD02KkYnpUJrLinbdrcGju+ZVintx8CQ2ctb81v5YbR1npuaB1bmuWbtt8ZNGl5N0mbZdqQbHIIf5RbR0/puaXpFxT9ovLt70keMDkg9Zc7N58yfes/KY7Z25qoTVXCh7rnf8iEVOs839IQcsyj5LLbR3BqpemXIHaVTV2nd2ylUxrzaUfIHBHX+mTGuBquP9ad7RP0H1TsruOp8VfJZYI604lozKB2OYM3Bcv2uvzTueIicuGqz8mRraOkdtJnHkmG1GcVzsjMFC0DieKPkyN7B0jdqtIJbJjgonbXMwKbj438lnN2gGf5YgfuufEQn/Fn8vD6rL/IkWyaA2o//ad5/JIbRqf7Z8/ks38WdxHgiG1H9vcPFYevL2O19Gk3HPP6CEvXH+x71lu2m4ZGZtk3yTu2g/4GQ3y4I35eyWn9GmMW/wBgp3V6nsHTUd5WU7aLotvHub5IWbUOZeQ3jY65ADNYevL2aWmvRrmu+P8ALM3vvtjwhQvq1b2A7TKy6u1rw15niQD5BA/akiC/POQfNG9L2dVo+0W3bUdo4fxPzQnajvaH8fqseu8E9V4J4NHwlV6mOIIHWceRiB4Ies0UtGjcftCoR2627lCcbU9p3l8lj1n83wRMD3ScvqlRxDYkNe4TEwSARnJGfBG+xUIJcmk/aLh/qeYnyUR2q72nHslVsPimOc5st6rnD8uQBtmrYw5OW6rdl7OsdODQm7UcTAJJ/qAUTtrPB5cTUETwyUeIwbSeu5h5TfyUTsCBkWD75rD1JexenFdJFpm0XOP5miM+s42Ruxeu9Y5G6yKuzwDvOeATqDE2y8Fawu9ENMAayDPmsvUl7MvTXiiGrjg0hpDrn2TYc5SqYxgkFw+MKzWF53pjUgfNRPxAyO6e/wCC6uVHhwk/BFQ2g0/lc7hN5RetaD3IdymWzujuURoiYAI7J5cZErL1EO1qXVE7cVxhMa45KiKIdvDeLHzYGNObSiOEfpfv8yrP7CcJx7Ra9PHORxtbgmGMOcR3nTuVIUeJ8M/FOREXjt+hTZz5LrcbOo8fgjbiLgkT9+az6ZdOcyeH91KSW2LY7o14g/cqsS96xHf8DonZiZm+nCYQUaRP6XRxBt3Sphg5Oc90+5WRtJvoMVpOcduqmc8cCPcoaeAO8SXW4Wt71coYMcZ++ScjooTKrqkZEn70UjGk6FatPCE5MJ/4n5KxT2RXdlSf/E/FZzfhDhIyGXaNDcQc8yo64duwDrnw0nmYW+3o5iT/AKLvIfFWKXRTFf7Qb2uA9yG5Gqm1RzFSsWvjc3hlMgX99kL3GAdw8rwNbx3Lrm9DcSc/Rgc3E/BS0+htUyPSMG6YNnHQHjzRTHbkcZUxTwN1rXXBkjMd+f8AdVPVHRvOeQ4g9YzbgSJuvQv+i3gEuqiIOTeHMlVmdF2uH53HX8zcuzdKqZLRfs42jQlwBqjQRcSTpnw0TbQwb93Mbsz1TfvAXZnobSMHdLoOe9fyhE7osw5sdnkXP9ykjvHTSODbhdwCDI1ybHdqpy6kBO849wHuXoFHohQi9Jp7bqdvRmlFqTY5AKZ2SPN6eJYN6KZMtgaf+RPaqTcLUd+SKbNBvAnney9Sq7EotF2NHcPgsypSoAx1BBjL6LNEzz1uynlxLqg7nA+9yvGgLNBGWhaO24sF27KFJwMbp5QEjs1hyaLcAFUTVnC08BuvLmtYCbl2+CYNzrxRPBMgvN+BEd2gyXodHY7SJLAR/TKMbNZlugf8QCjFhizyzF1QxriN3fAEEuDnX92aDZdI1Gh8OLrgxbvy716w7ZoAs2O4KN2DjSFYk9O3bPM69GrPUYRxcQSeyYsgYzFWAmAPZM99l6Z6GbIHYfiPIlOJYI8uxTWPBPXMabzPg0hUKwLD+WW8SSSZ4wjpuAi+7On5h3GbIvT3gmI7IHeVi7O6RcoYoR1Q0EDLPzTuqXm5nmDHJUAREtg3sW3nt4FSUHOe6IIsTabdpyWaCvJab1hLt1sGxOZB04qPE4gthtgM5zt2tKlfTMSTIGd8kTcS2MiYzyA7uKLMOGXZewuCD2BxrMJdPULXF7d0xeW2GouUjhaBJJqObu6Npl28f5jz4KCjXsI6si/EWsd2EqdQH9YJEAgtI705OzktCF9HR9FuieHxUh2JLagJG5uCXN0cwl/W52kLf2x0TwuDoOqu36m7ugizSA4kb2eU+5eePYSTBh1j1XZcDfXuXf7G2vSr4Y08Y8ueCIBtIEHqkWJMXlbjO+DM4Rj0H0I9Txhe00t0sgCXyHkk2aDnAbPeF2VPo1hm5U2c7NPvHNcBsjaGGw2++JcQ4MsCASIIDjfdIm+smwXV7M2swtmj/wBsbxcRUIJkgTDQb6+HcuiaOcZv2brNlUm5MaOxrP8A5U7KDW5BvfA9wVXZ+0G1bBpndBJiG3nKezzV3dWzV2EAOI80jCBMmyoIO+5CK3HzUSSMipEoI5J2kXuBJk+AHwCgTSrMcSw5/MIN8cfvwUJQlGQqAb3Dl4KMhv2ExchLkWbUSOlTImXTPFth5qQP+4QFyjLkWaqyY1vuAqOIwzXX3WAzP5Z8bqYuQlyGxUSP0AizWDsaFGcL/R/AfNTFybeRZqhUmkZkHuhOW8z4piUpVZUJ1OcyT2koPQDn/J3zRSkU2VEfqzeHiSfen9XbwCMpKI+bQ82tc8CUddvAyIBdOU6xZQb9+zgTfv0UlSu3dkiOF/uViuTd8ckzACJa3yIE8lKcUWcYmercAniOKkZjWermJL5yFongNQoaOJEEvYQTlcAaaR2rHPlFF3wg/TPcJ3pBzggFvdmDdaeB/pcS7lMRrlCxGVrboNj1jz+VrLpdk45m5+cSLRqANFmfBjVtR6Cr4c23QWniZvfU+KIUnyJzvfMWyv8ABWW1abyCHjPS/j4JhS5204WK5qzjGb6ZRdRIMuM3Nxop6dWByA+48lLWZugkneHdksqptSmzeg9bs17OHNLV9BqO0XsQ4uZY8/C4HL+66foHUrP3ndUhri7c3iJcGwd45xuwOc9y4rZ+PDrl2fb5rr9g7X9AQJtUEW8o5zC3pcOmcMT07Y1ff3uq5hbAIuWmcy2RIuCFoNdPj4rndkh5JkQJ3oBO655IfvE8cuFguhHZH17F6zohymJTEppWWzVDymlCSmKLNUPvJiUJQrNmkkEXIS5MUJKrNUOSoy5IlASizSQ5cgJTEoCVWaxCJQkoJTSqxxD3kt5RylKhok3kpUUp1ESSmLkEp95Q0FvJwUEpwkD5o3YvqhEE3EjIcFKxpI5DP70QPEWHYlMJRHMTaI9yGUnNBmND3HuUe9NhE5ZW+qUiUqLeCfyk/pGVypnPAIgQYvrfkqrKMDO5GmiNreZ78isNKzSu7Zo4faJAuY4nlOWULVpbRAzIcD3QubfJFv7p6LyL8PgsOCMy0lI6L1xt4cW3PKTpBmCFU2lRZWEt6r4nmdJge8KhUxobcDPMfHJRVSKnWbY8Mj3H4KUa5M4VwRUAaZ3S6CciLg9hIW76fdaDMDP+l3EcFjYmS2bOAzGduc3BCr06zmAbriaZMEHQ8PqttZcmHBI916JdNKJpMZXmnUAILoO51cjOYnOIXY4TaNGrHo6rHzkA4T/HNfNezccWODTdpiDOY58wtSpLYcHy2ZBWs64Znb5PoktQrwnAdJMRTLdyu+GxALi4WvG7lErrMD/iLV/1aTHcd0ljvAyE2h22j0clMSuLp/4j4c/np1GnluuHjZa2yuleHr5O3DMAPgTzBkhBYm4U0oA8ESLg5EZdxTEoNUESgcUxKBzkCkO5yAuTFyBxRQhEoCUJKEuVRqwkyAuQ76KGw5SUe+lvqobDlNvJpSUQ0og9MmKRCD08oEyhPnrE0gB1bg9aAScuOvd2qqwk8sypN8tjeuD9+KCsB+kGLaa8FtGGRMOUHNWKRaLkXyF87qo994RbomZWmgTRbOJMWEJqZ3rHuHPkoHCcip8MONzBiDFzrksNJI1yMw3N7yjqESJmfvxCmxFIG4JMASYuDwKqGsWG9x5IXPRq6Qb6JF2x2aJUhfgY007RqmGKGmSJrryNFc+SpPlEnqrs2mewR4hBTqbuXVdN+B7QdFPTxJi1j5JVMXpUbI0+hQmwcUU3VQCZb1Tw/S7lyV7CVS5kRPDS58lRxX5bXHPgo8FWg5jvyPattWrOadSpl11R7eMBTYfaBIyj3onwRP3HDmFW9HOWawmd6NBmMHZHxR0sSL38PuyyS2DnKFlQzfL4poKOow+2ajPyVHtPAE+cLcwnT/FM/NuvHB0ZdoC4L1qFap15y7lchgj0/Bf4jNI/7lOObXeNiPitzC9LMLUiKm7PtAjzyXjdLFRl4RbxT+szmqwcD3IbRpGAKrDOUOF1MXrw2njCNYjQfFX8Ht6pTPUcQeR05wozgz19zkBcvOsP01qiziD2gX9y1MN02aTD2R2H4FQOLOw3ki5YlDpHRdq5vaLeIWnTxDXCWuBByggqoCeUlHKUqGySU4cot5PKhJN5MSglKUUNhykCg3k0qE+fWVQRxGV1A4AHl98Eg6M4PLTvTuyyA1/st1Rdj1bMIGUgmPIjx81A0k8B3K5Q60MMXyPONeXzUFWhDvn7kp+GYceeCMHROHdiTkIHG6R/otMxBHJTYpwG6CBLmAnvy8oWawlXcfmzj6Nn/r8oWXFGlKyJ1IHJRiQU7T2hEDOaRpDtf3FW8JWtBy+/JVKbYNxI0KsgDPI8liVGkm0TCjTJ1E2tqs/aGz3MuOs3iPiFbc8xCVMzrlPnwRGTjyYnpqSoqYLHdXddpkrL6+V8+Cr4rBT1mm/PX5FVsPXLeq6Y5/BdMVLlHKOpKDUZ/wCmoXb4/dxUbw4Z3HH5oaLwCN67ZyyIPIq5WmJad5pHfHMLl0z1LkqSDceCcGBa6hfSAkjw+SBmJMwVuvRlyrsstIJ4clLMlRUntJv4AqStRiCCHA55gjtlZNFhpI+KKlUM2I8j71R9KRb3cEYr24qEvuqnXyKJtSbyCqdN06nLlCm39OXDLhB1QRKK5GR948FM3Hu4kZak+eipm2SO/LzUGKNnCdI6rf1u/l8JW1R6eOFnsB58e4LiXs1yvzuicw/Z8AVWDgj0XC9OaLvz27D8Dktah0hw7oiq3vt4ryEggT4fH4qKefcmzO0j3SlXa4S0hw4ggo95eHU6zx+ojsJWjg9v4im3dbUdHMkx2SnJBtM9f3k+8vNMB05rttUa2oP4keGa3MN07on/ADGuYeXWVaMuMl4PJHATbyRtdKiIghTBq6Mo9sfdGmfBPUrl+7MCBcjMxlKK2ijYYdyOfYso1JAYlm6d3MG4OUjs0KFguJ+wrwoWew36pew/03cO9oNuICpSt3wcornkdlKXANvvEAdpsjxdUb7tRMAjg2wPkr2yoG/VMkU2yP8A9HWYPG//ABWW5hyQuexfH7Q2gxOk8U+9p3qMWTG6aNZUiyxycu8lCx8KYGVzao6rkNrzKmpkT9x4Ks8e5NTKGrIsVqoym/3cqrjaMiQLhHUHf71JSfHNS/TyjLjkmmVcNiLQ5WaTiDYwqWJbDpGRU1CpIgaLclxaMaUmnjLtGo4NdcQx2o/S7uVTEYTe03Xa8CeSnpvAaZmTBafeCrLK4IIeJ58Fwya6O7SapmA4lpuLqyzFuOVz3rUr4AxP525xrCyquFLbsmNQcwuylGRxqUenwaFCpTdZwg/eWaKrgPYO9fIAed5WdhiJnX3QpjUh8iTc6wZ48lhqnwdU75FuEGDIv/eApH1CLRvNnXT5K27FMcCAXydLG/aqrqB0Oar9iSMLbWCmFMaFUakCxF400KKkXe1rodOCaKy6KRbxM96QeQfmoqWLix8clKarTH33oEVZ06R2KNjW7w3gS05wbjs+SN2ST3iJPulVEbTOjzXtDqVSWkW+vBVq2wKrcgD2KlhsW6k4OY7POJjscNV2Wx9s0arYe70VQXhxG6f6T8FzqXg4SepHrlHGV8DUbm0jmqhYdV6rTwzHtBD2uBEgyLjOVDV2Ix14BV+r0C/IflH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VNI-Times" pitchFamily="2" charset="0"/>
            </a:endParaRPr>
          </a:p>
        </p:txBody>
      </p:sp>
      <p:sp>
        <p:nvSpPr>
          <p:cNvPr id="48136" name="AutoShape 6" descr="data:image/jpeg;base64,/9j/4AAQSkZJRgABAQAAAQABAAD/2wCEAAkGBxMTEhUUExQVFBUXGBwbGRgYGRweGBkYHxcYFxoYHBocHygkHRolGxwaITEhJSkrLi4uFx8zODMsNygtLiwBCgoKDg0OGhAQGzQiIB8sLCwsLCwsLCwsLCwsLCwsLCwsLCwsLCwsLCwsLCwsLCwsLCwsNywsNywsLCwsLDc3LP/AABEIAKAA8AMBIgACEQEDEQH/xAAbAAADAQEBAQEAAAAAAAAAAAACAwQFAQAGB//EAD4QAAECAwUFBgQEBgICAwAAAAECEQADIQQSMUFRBSJhcZETMoGhscEUUtHwBkLh8RUjYnKCklOyQ6IWNNL/xAAYAQADAQEAAAAAAAAAAAAAAAAAAQIDBP/EACwRAAICAQQCAQIFBQEAAAAAAAABAhESAyExQRNRYQQyIlJxgfAjYqGx8RT/2gAMAwEAAhEDEQA/APvjbQMpfjePLEwibagfl8BTpCzLCRUimoVUcSzY0pHBaAUvuCuSi+vd5ca8Y6bRlg+xsudm/QF/3h6NoqTRQUUkMHoW+2iGZPIqFK8CeTYQtc9QDMC1aHF8PGHyCtGl/FzVwkYfu5cYesBLtZBoyavSlecZUyZqA/KOhGja46Zc4KQsmba7YoknAUAYub2Lu328AqfN1Wf8adSIxDOIOY8a/sYbLtq2DqKXwqYWNFKVmimYoDEh2zbB/rCjMbE+YMSdpefAqzo5+8IIIWcA44sP3gsVFMq2FKgoEAo8xlTPSGTNpK7S+mhrmWq561iGZLWwChStN3Pxjxlq/pHMj6wWgSkVTrY9d5ya1DDA58XhXxRZqHygU2dXzI6EwZsS/mT/AKK+hgyih1IFVpJfMPrWBEwvn5wa7LNTV34XVOfKAPan9EK//MGSDF9hhRyBPh7x1KDmD4mJr03NKsMWV9IVMlzT+VXg49RDsP2NFZAHdT4kfrEs22aBHn9BEBQQWuHjWAKFZI6uYpUS2+iz408OsdFsiBBVnL6A9Id8QQHCADVwU06tDdEKyj4rn5xw24nFfmYkG0lCm6S+tTxpDjtI/J5wfsH7hm0P+Z/F/eOiYftoRK2mD3kkff6x0bTl6wWwUV7H1+zHS/D78IA2tGALwPbg4IJpkR9IMmPGI0PrBBs7x5ARIErV3Rd5qLw74QmpVXg59TCcvkMfgoVtFIwKiQGCiSFeBHdzDZirwhVvd7wcMAACQEgYakjnCb6Kujp9SYTMnh6J5D9WjFUasI2nRqQs2gjJI5xJNmnACmDZv9IYCAcPGL4I5LAsl84FE2rJZL1qX+zE0qcouchnp94R0EqN1IFMs8s9YAr0WJOoKuTHxgRPDuQxcZffKCVYlMHppStNRrHVWc91AApVZxHIa+kLJFYDLKtSjugnXKtH9I1ES5hS4lj/AGcN0hlik3UBISgDilycK8ooK05lVNGHq8c89W3sjohp0t2T2a1qT+UE/MLxB57sO+MJqz5tdVhhjd9oTMtyRXtpgyYsfQiAUsLynL/xU3q0Sm30N0uyxdsSGASScGSA/m0GtBJvb/L2Z2aMadNRKxRMS5oGCXI8Xj0pd/uoD5Faqf8AUxaUVyRcnwbJWnNCxrgB60jy7QhIepH9w+sZQsk8mtzofVoP4Cf86BXQ/SC9P2H9Qom7RlA1vjA9458nhR2tJGG8f7vJmhSkWhH5knwMOs03NS0PyIV1JhPFcDWXYpc4LwQW4ks/9oAeFy5BHyJ/yUfKLRb5ecw+F5/CkSz9upe6ErP9wNYSlLpDaj2wpdkSo1ujlifGKTY5csOVXeay3Qn2hEy3EpBuKTT5Seh60j562LIYoSlV0OUs4rkRFJSk+SXKMVdG9aNoy0gh0kDgG6qMYxtkqYSUpB0u06H3aMxE0KDXQlR59ACcI5JsaklLKDBwKsal/vhGyikt3uZOTl0V/EkVfrozHxwh18hKnADFiNeOHGMvsVFroL4Bi7tRz59Y4ZEzBioZOetIt/qQrXRUpaVUIDYOXppSCllTHs1BJ+8G94kFgmV3RwdQg5klaQVMCRkFV8KQ7RNPtD12kpUHJCzkzg6MXDcoaLYVJcgktRlBIfQ0iBFp7RknunA5oOY4QhMyZeuuyk5g4gcqxVbCt2VlYSa1JDhhhwximdLSS6Fgo47qtaio9YwzazUcv3jnaOcYwpmuxoqUkKqXegr4+sdvp4s4zr7M5jOlz0nQwdmF/uMC7XRVT6bucMSs00Wl+7lVsf3h6LZNA3UEPyxfTLWHnZSwxmBEoMO8oDoA58o5N7N2VNl9FkNpRMQ2bKDFSZ02fOTISopKsTeO6kB1VGcfR2izypBu9oCQBRKe7wck18C0YmxJvY9oqWpKpi2AWUqoHJoDQ1xdsI4uYCXIPHdmFzrQ+kKavZIqEJLktnW8Euqaocm9WhTleAmLHBRI5u0Kl2+UhiEywdVS5p8zFKfxQBiqU3BMwe0CUQcZ9BSbOoF0ypoOvaNFyZCziCNb6kl//aJB+KJP2Tr/AG6R0/iaS2RPBR90xpWn2Z1q+i5EhaRuqAOe6A/MpgVSpx/8v/YeESJ/EEjMgeP6Rz+PyfmTh81X5NzhpaRNa3or+GX/AMnko+8LXs18Zyun1MJ/j8j5x1ECPxDZ/nHgQR6xSjpol+Yo/hicL58EpELOxUf8i/KFI/ElmJa+en0MPlbXQvuCYvglBJh1pol+Q4jZTE/zFNy+sem7IQrFR6frBJ2ogvRdCx3DQ5g8RDU2tJD7wHFJEOoCy1BUuwrSLqZpu/KoOBxDkt4Qn+Fn5ZPhfT/1w6RZ8SnU/wCqvpAqtqBr/qrVtNaQsIDzn6M8bJL1SU8ROCh0Mt/OIrbspYUpr5DU/lE/9SqvhH0PbDRVP6T7wKrQnFlHwHuYWMV2PKXo+QlzSgF2fjulsxvAM/KBNrm1JllIo2Bb/IR9gbWNVeXuqMy0bPs6y9xjQOlaUcqBTeUJxh7KTb6PnFbUUXFAchR2Z6vHFbSW5Zm0q78o2V7HQP8AyL4Ba5Sw2VCl28RE1p2OhQLzJSFj/jJCcvy1y0ifwpjpmImaolQVdUDwY8POHJDsoDeRS8AN4GhOeBTn8xhG0bAqzrSFntEZLQWd8Qad4ebwiZbkukJSUMKkqNTxelMKaiNL9GdeyeYghN4kjeDDOr6mKZUl2JqGPB2x5D1iNE4CqnANbrCgxc8PukfUfhzZiVJ7WeCEkAollzT51DjknSIb7NYwS5D2PstJKZs9SZcrvMXvLzwZkpOVXNWiy2fiRcwtIAlpc7xuXjwAPdHCvOMP8R7aXNVdF4S0mieOF4gZlvCMJi+BfiPt6xCV7s6IRSR9fKsE1brvElVSbwJPMiHDZ6k4hRj468sHBvD0hqLVMwK1AcSr0jZSQpJ/mPtZdjLd1XR4b8GwJO7qVfdI+Hm2iYCGWpWNaj1gU2mYc2ydwKPg4Z4rNGeH9x93KlpP5yf7a+4h/wAAkjAq8R+sfASlKTW+BwvH0DUi+zWgfmmjJt49GeHaJarhn08+xIySkeF73ESzNloP5X6D6xnG0yCaqfx98oZLtcl90pfm8GxOT9hzdnSh8r6RGuxHKUSNWp4Rd/EkigW3iw8oBe0pRxmIOtaeJP0g2KWpJGJOCwaSh0D9MYC4uhZOOBxbRneN02+QC16WcPvGO/GSNUDlSFt7H5SewbXVL7klD8QD5FMX2j8Y2tiGSHpQpB8N3GJ1Wiz5qlmCTbrOB3pYHgPaI8en/GD1fgyghS716UtRUXJKxevMz913akNnX2rLmpGe+MG1KY01bVs7PunB9/8ASCRtOyU7oP8AcPpDwiT5PgylzZhLq7d+KwX8oO02maoAET2DsHfEg43tRGsNqWTG9LPPH/rHUbTshPfljmn3aDCIeT4Pn0rIJJkzVPqXzcfm5xofFIb/AOqoV+/zxrHalnGC5RHMehEGNr2cYTJYfl9IMIsXk+DEl25KWIspLOQ7aZkqqIVY9uJmAqTJlIIVdTuimGPj6RXtT8QILpFyYOKVet6PmNkS5ilmUgMZihcF5mVWhJywrwiZQikGbPvp9l/lonIMpIWO6qS900Jc3xgfWMqbaJgPeszGlEhg7+bPG/KsihITIU18JZSfy3gdeb1zjGkbCROSFXmLkPdctpjGcFZUmluZAt8ydelBd+WSyilCigEO1Gy4Rk7W2WuWQ5WUF2WC6eAIOD8Y2to/hOaDdl/zEs9RdNXoMQcOGMZsueuS6SOzJDKQQ14aKSQH4esb41wzFtPkgmEIVeIvhw14uCS/fbE8OcU7Z2pOmlJKkUwCSQGbDUinlElttAQSGUQSeDjiK1aIk29JNEpHLmcmwjPs68ooaUq4t06mDRZlkboUeUSKtqjusHOTF6e8etAUi6VgB6itSPCFuZNQ6sqXYpmYP34x0WaYMj94RKmeMXqdT7wXxQ1fks4aQbiqPsp+FmEdxRYUYR6bZl/LM47v1if+Is283C+R0g17QUcJijzWR0xdoKYVH2dRIX8q+lccIJMhTvdNOBfOFm3raqyf8yYFO05gDhZrpMMG4YoIooe85zbCPIkq0WX1Ab1jytpLesxT8VPWOKt035nBoCVY6gQtxUg0SFEbpUBhUcYNUhaRUE8v3hKtpLBIKiDmKfQwA2ktnC+NSHbk2EPcNg5qFOSxA4x1FjmHKn3m8Enayx+c64p5ZiDFuWSKgsDiUj2hbhiTzLCsBwD0/WFmzLySfAP7xspsdquiYoJRLYEzFqSEAHBykHpjElvtaAoCXN7VLByU3C+Zu6aPWHbFSMozQP2/WPGeND4CLPiQKgoIelGjsu0OpPd4hmycV/aHYqJPiE9OH6wK5oJx8v1itdrAV8wwYkhj0gTNlltxIJ/qUa9BBYUSiYnM+X6wQmDUeCYbMUkE7iH5qjsu0gGqEMwapp7wMVEpVhU9IZIkKXMTLRVROGWr8OcVzpgN3dS+QDh30c1wh1htolqvJ3VYEMXAz5F6QZBiblst0yzFEtc6bNWx7QomDcUDVABSX5kxJO22DMvJVOAbEzB3jmQJddGbWMCdKYmigC+IIDvg59IVgzfflE0httGqvbM04zF9fSCslpDGZcE0AAL7QuAVEgGhFKY5Foy0ykkDdUT4wXZKB3UqHE1pmDwh8km2m3Tc5iqVHHzplCVLUoMoktqR+/7RxNpJ604DxjpmFizsOj/ecGKO3JgE8x018YBTYZw4FjQscXIy4P6x2XOAIffS7lJo/PjBQZClIoCA76sOg04vHp1lIIvIIfUM/jFPaBSjcSEgmgLM2OJ/NHVzLouAjnW6NWHvzh0h5CkWOUzlQr/SQOGefOGfwhXe7MlLteQAoDPI6cY6mUCWSp9SWZ+DYRRZplSEEoBG8xJdjjDRLOWPZEpa0i9cBLXlIatGTiz8zlEtvsAQSyVFLsCUs5wPno8asld9RQoBK3re3UtWjM4UPcCGizygQtUxTMwF0oSC5vXTUkDBgBFdGfDPmxJTp5dIrGyJjA9ndCsHFTVhTE9I3UWyUhlJvkglQQkMl8BeKnL5uxakBNtSpl6YEIC6C8164GxvEMNK8YnYbbrgj/8AiZredmclKCwOA7xS+fTjEk2xWeWplKCkpUQQDXPBqeMW7YmkneUpQN0XQrdoGJx111jMlzGAYDDn9iJb6LjF8sSuUPlHI1aO/CJI7qTBKU9a9euUdEZlOCoCVLAohLOXYGhOrYQEyQ7OhJ8BFAUxpA9pBZEoEarMnC6Gj0uyI0HnFiuXWAVK5/eUDZm9MD4ROLAvi/lBGzywC6U6+pjwxjsyr0qc/aJbJcX0LEtArcA82hhD6cG0gTMbH9YIkpagD0AJqeWtYLZOLQMrMinKhY4iDvDDrUxVJsJOV3ipgfAEv4tDDs8JqZnFmb3hOSKjpzIpr90O76+YEAJS1a9TTnFvboQaMTxDkdaAwubbSrEHhBkwcI3+KQPwxzIJ5/frAKujFz95QCrSqBKyc/OHYsoLhCkEHKmgziwIBxISw0d+FBByrFMOQHNX0EdVYlpFQG1D+rUgWol2duKCVMUECWom6lyAQwrwzOEKvoCWukk60AGrVLwAlAtvDzOmGkUybDedlHTuw3qpAoomJLAJFQ5JA/ejQ0SyEhV9GeKt8nOgryigbOrVamwZ289OEF8HLHzf7Y9PGI8yHiRyi6hS+Hq7JBrSuQjRkkg/y9x8QCTrnSgBPU6PA3U6sNHAaC7dOBW+WOWnKGtZEuDfB4ASySQE0or6AfrE1otV5RIUcAAWZmDa1h65qABgQAwcmg0AiZcxByD1yeE9WxxhW4mWHNVPUOK8z0i/+IKlqKpKrj1UCQoE493xOEZ00k90Af4uYLtDTdqM6DxAaGptLYbjb4KpU5CyorvKATughypRL94MyeELTZQoDdWkl3YEpHUOPPCFLnTMAVAD+os/KFy0qOlecGchYl86xywGlrUtYNd0pThgHGL50hRsSwMH43kgUxxIhMtxTdbln9YcpZzA5tCcpDUXQubZyMSn/YexMCiS/wCaWnmo68AYZM8fIQsl8SXyMK5FKDY5Ukf8ieF0KL9QI52IUSy1Fsf5fLAXoXMADPMyq56NC0sagFQ1JpEuTBxPTpSAd5SiP7UpPmTAlcvRWOax44JhnZgaOeHvClDjBZm4tdDJc6VVwRyr7CKpVslS6oSxIxap0F41iAipjwIbjpCYlfSK520lAEJSmvg/jEU5yXP7QZTAXhg9faBbcEamnJhTsQrX1ECDSCkTASwNG9xh0MeWNaVpDsnwx7Bux1KT4aw0IBCiWDVwxqB7wKpt4kAEAZkOPX6QrYvBEo+OBQyZd1WZMxZ6B2icS1GpURxKj6R0JDwUyY7BLgZq+nHjGjo68a6E0ycwYUo8OUOYZftDRJpjV2CRUnpgIKsu0iQvmXMcIfJ417HYKuoJCcySB4B/WPTrOhnK5Yc4JUCQOP3nFeMnyq6MtCDpBoL5frFxEm6wvA5kmnhRq84RZ5ctyCvD+kkk8oj8PRV2TtzgjLYOen3yimWtAIKyogZDdpzLny6R7aFsSsi7LugBsX40p+8ParsVu6omJGvrFCEHMAUerYQqVO3sAOJd/vhDfiVpe6gEGh3Q3v5QKS5sGn0BRhn6QAFePtFiLY4SiYlV1OiavwphzMNnT7OzCVOBxemLUBc6xVx9k3JbUZqJdWEcVLOMOsq5iapUUk5ltD9YAylktUxk5R9miTFTCNfH3hAUVm6n9W4DSGiUu8XSSkUYEe8UzLAVAbqW+8xnEuaHyRJlBFSkvo3uY4m0vg33wij+HTPzK8KluDx4WSne+/AROaDgnmznZyC2GleNOEes0sqGY98c+ENmS1I/KP8AJQB6GvlAso90gE0LJJ/9lN6Q7bEF2ABqX5nhyx+kTgJFEvMLd1NX48IJUg1vAKIfF1NzAYDxgpVocB5iiknBLBL6EJLGHTStk37J7VLm/mQlApVbeGftAFIqFLK9AhF3xc/SKgoAG6EB2q19WVY9abSW3lMMHJYvwAh5IfifLJ1lJKSpBc0GClHStKE8IdIL7wIxxercX8aBoBUpSsE3qYqZIPPM9IcixFXeVXRIbzLmE5PoPGTzlsarJcMa1x8xHklagLoLDAqoKZiNGVZUo7qQ+pqYcFDFupiWy1CuBAszvUnxSG84C4gUL0pl170Gph3gB0aGyZN40APhDwB/qTAS0hjeH+vPWDlqSGShClOcSU58niuTZSoslN7jlzir+F3QyhjWgHR40Wg2ZS1UuzMUgJIeXXVnqK6ecPvkYSyRzDDqIObs9TslIAoxBqGNeTijRQqRUJ7NjdALVBLneOlInwOwc/n/AESzLQku6CDqbvSgaJZlpDMxfUNxxEaUyyqI3AA2OhGYOsAuxqCLpZK1NdDl2BwJaoi/C0LKL7/ySKtMs0EolT95RGFchnE99RFZfm7u3AVGvGNuz7OmoBvXXUwoa0AA9IVOl9nRnVmOOkXg+zOKj0ZhAcG6DiSC765DD6RoonoSATZkPxWog0H5WHrEk3FVBUAHGmuHvAqmksOgEZ8G/iT/AOlZtKDjKToSEhzpUqo3DGOfGoAogYaB30xL8/KI0y8SX+8YoSARdAA41c+P0EZOCfJpUUh5tA+R9a/pCJs28cPNg1MgK4axxMsFwMRkM/pEtq2kJQ3wLoOKSFUbNuMJaf8ALE3FGhNExAuugDQOfMQhJmtRQ+kZCdqy5oN29QsSSzdPukcNpWhZSFLUlncDdD4Ak5w2o3wQpL2bMpU1RDKCqimoJY8C3GILbtBYLKUWALiXUeIRgOcLXtORu9oVqqMWuDxc18IFW1FN/LlKABxu6A4E0NKnCJfxEtYfmGWY3heQUgau3lpD0WkJo4WWeiWbqfaJrJYRPQVdr2d6u6HJONYRN2UJYJXNcOzqTUnMpYs3OKim3V0J6sYriyi1bXDVJNcACoA6tgOkTJtN8uQwwCjT0q8DKnK3glV4Jf8AK2BYuBk2EH8UlDqZO6HY1466esNKN7mb+ok/tRQkSwHVNfCgGtNXh1lMp90AHU4nhzjOts/tAtgLxZSboZjgUjBw1YnkdokkhJOTa8cqQpV0wz1XvR9F2qXZ66GhiWei/wB2apJ+Uhh4awXxNoIa7LFTW4AQMmOTQE6XPUUla0uAxet7IHpSH5YRNXDVmvtoz5wWgEGYrdagqPWFyrYaG9fGiteByilFhQCbyxXJ8OFcuEEbPLxx0NfLIQS1k1VCX0k3yxNqkzQqigoB8MSScS+FIZItZFFhsnY41YxYV6tyiedbg7EE8Wp0hJyfA5aMFuz6ezfiiylSUIU17O6wBdmL5xtmvEeUfm05KSyrvIgQucpUsJKZi5eQ3jwoADVi0dcdeXcTkl9LFP7j9LS2kAtH78M6R+bSfxFbXPZzO0bh9cDF1l/GFqCkhYlKBDlQBoK6EaGNHrRa32MHpuPdn26pajizA0DfeMY1o2sULUWSbtCToOMZw/E86iVplAnQq0fB+fSMudtIqySo3qBmcY9f1jLU14Vsy9OSX3KzTtm0SS6ipVdaDgBE52mnEAv99IjdSmV2a1CpZTB1VBchgQSX1DNWJV7PKgElKcSQSag6PphThGPmj2a+R9bGui2p/OpKAKlt9Q4MMDHpu15KHRK7UlQqUkVf+4uPARlWuyLulih6kY1Plz8IxShSFX3aY7MzMGy48YqGrd0ZTnJ8s3bXb7waW28reUXvXmdj6RKiYplAqUSMAzCnjQ11iKy2ztAp6qYudTRiTqNTDpk0l6uaBzmKGv36QpSb5IyY5KK/mUk1urqElxUD64xaZjJJBahwYgBiwbi/lGeJoqz0AYjDGmAzL4QoTKEMx04UNDhpGbVhkxu0VXlMZnZqLNR7wqU8g5xhS0kSyVKUtQZiCWrilg4xz4wSF41dgVNi1CW65w6VaMCDuqoKsSHCRXWvnD4QW2Ls1nlm6kgFMwkGrXFuNAxFRj7xoTUIk3EprdIOBAq+ZObYZYxmWm3JKGKKvoxIcnkz+8Thc5alEsl81Au4rliYTi3yF0jZs1tuzFKSHCiSwxrXAZUEBbreSplhBlh7q3pgAQ+RwpGXYlKQoqSRqxxS4zwemeEOnTipYWcRu0oCA+6WoaesGKspTaWxqSNoJlKO5vKyU4dxnn4wCrcmWxKO8SwoCAGJJpQDjGZ2qgaKUL1Lyqg6HXB88xHps0qa86ykGigHqWZufHGFgi4681wzSXOmuyVpwwKchxBiKdtKek7wSeIDjFsYBNoJJbeyxI9csuD8Y4JzAXNzIDFJepDHKvlDSS6K/wDTqeyuz7WWr9PCn3pBotW8oMSQWYEl/CEC1pU5UlC1OHVdY1pkKFhHrcXCSBeSQRvFlgjJ9RTOFSsFr6i3yKvjFJLdma8PoINO05P574PKnlCNnT1JCReUStqE1eoLHPLrEu1UGYUzE7zJZTE710ByOQMJKF00aS+o1quz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VNI-Times" pitchFamily="2" charset="0"/>
            </a:endParaRPr>
          </a:p>
        </p:txBody>
      </p:sp>
      <p:pic>
        <p:nvPicPr>
          <p:cNvPr id="48137" name="Picture 8" descr="https://encrypted-tbn3.gstatic.com/images?q=tbn:ANd9GcROPSIrH-SdrDeD0XyWtwLvhTw3weoQp6ck6XgfQzHsDmpcDYR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733800"/>
            <a:ext cx="38862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62116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bÃ¹n Äá»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1105" y="285898"/>
            <a:ext cx="4347536" cy="38463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4" y="285898"/>
            <a:ext cx="4243316" cy="3846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4485501"/>
            <a:ext cx="3311856" cy="553998"/>
          </a:xfrm>
          <a:prstGeom prst="rect">
            <a:avLst/>
          </a:prstGeom>
          <a:noFill/>
          <a:ln>
            <a:solidFill>
              <a:srgbClr val="0606E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014112" y="381864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7520" y="4417950"/>
            <a:ext cx="3510888" cy="1015663"/>
          </a:xfrm>
          <a:prstGeom prst="rect">
            <a:avLst/>
          </a:prstGeom>
          <a:noFill/>
          <a:ln>
            <a:solidFill>
              <a:srgbClr val="0606E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47094" y="1135209"/>
            <a:ext cx="1219200" cy="85416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174168" y="43548"/>
            <a:ext cx="88773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Ngày 4/10/2010, đập hồ chứa bùn đỏ tại mỏ khai thác và chế biến bôxít ở </a:t>
            </a:r>
            <a:r>
              <a:rPr lang="vi-VN" altLang="en-US" sz="2800" dirty="0" smtClean="0">
                <a:latin typeface="Times New Roman" pitchFamily="18" charset="0"/>
                <a:cs typeface="Times New Roman" pitchFamily="18" charset="0"/>
              </a:rPr>
              <a:t>Ajka,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 smtClean="0">
                <a:latin typeface="Times New Roman" pitchFamily="18" charset="0"/>
                <a:cs typeface="Times New Roman" pitchFamily="18" charset="0"/>
              </a:rPr>
              <a:t>Hungary 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đã bị vỡ. Gần 1 triệu m</a:t>
            </a:r>
            <a:r>
              <a:rPr lang="vi-VN" altLang="en-US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 bùn đỏ đã tràn xuống phủ một diện tích </a:t>
            </a:r>
            <a:r>
              <a:rPr lang="vi-VN" altLang="en-US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2800" dirty="0" smtClean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vi-VN" altLang="en-US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 smtClean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làm tan hoang nhiều khu dân cư.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0226" y="1825176"/>
            <a:ext cx="3199351" cy="2209800"/>
          </a:xfrm>
          <a:prstGeom prst="rect">
            <a:avLst/>
          </a:prstGeom>
          <a:noFill/>
          <a:ln w="9525">
            <a:solidFill>
              <a:srgbClr val="0606EA"/>
            </a:solidFill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482" y="1843320"/>
            <a:ext cx="3261976" cy="2209800"/>
          </a:xfrm>
          <a:prstGeom prst="rect">
            <a:avLst/>
          </a:prstGeom>
          <a:noFill/>
          <a:ln w="9525">
            <a:solidFill>
              <a:srgbClr val="0606EA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8" y="4278084"/>
            <a:ext cx="3236664" cy="2351316"/>
          </a:xfrm>
          <a:prstGeom prst="rect">
            <a:avLst/>
          </a:prstGeom>
          <a:noFill/>
          <a:ln w="9525">
            <a:solidFill>
              <a:srgbClr val="0606EA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267200"/>
            <a:ext cx="3242527" cy="2362200"/>
          </a:xfrm>
          <a:prstGeom prst="rect">
            <a:avLst/>
          </a:prstGeom>
          <a:noFill/>
          <a:ln w="9525">
            <a:solidFill>
              <a:srgbClr val="0606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165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304800" y="131763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18: 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05" name="WordArt 5"/>
          <p:cNvSpPr>
            <a:spLocks noChangeArrowheads="1" noChangeShapeType="1" noTextEdit="1"/>
          </p:cNvSpPr>
          <p:nvPr/>
        </p:nvSpPr>
        <p:spPr bwMode="auto">
          <a:xfrm>
            <a:off x="514350" y="622300"/>
            <a:ext cx="8229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000" u="sng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2000" u="sng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2064654" y="2619828"/>
            <a:ext cx="5029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 hiệu hoá học: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khối: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marL="342900" indent="-342900" eaLnBrk="1" hangingPunct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6004392" y="2836303"/>
            <a:ext cx="108426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</a:t>
            </a: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6023009" y="3950153"/>
            <a:ext cx="223429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27 </a:t>
            </a:r>
            <a:r>
              <a:rPr lang="en-US" sz="4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đvC</a:t>
            </a:r>
            <a:endParaRPr 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2521854" y="5515428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800"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8" grpId="0"/>
      <p:bldP spid="128009" grpId="0"/>
      <p:bldP spid="1280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Káº¿t quáº£ hÃ¬nh áº£nh cho nhÃ´m pháº¿ tháº£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9471" y="3746390"/>
            <a:ext cx="4313985" cy="2971800"/>
          </a:xfrm>
          <a:prstGeom prst="rect">
            <a:avLst/>
          </a:prstGeom>
          <a:noFill/>
          <a:ln w="12700">
            <a:solidFill>
              <a:srgbClr val="0606EA"/>
            </a:solidFill>
          </a:ln>
        </p:spPr>
      </p:pic>
      <p:pic>
        <p:nvPicPr>
          <p:cNvPr id="194564" name="Picture 4" descr="Káº¿t quáº£ hÃ¬nh áº£nh cho nhÃ´m pháº¿ tháº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34" y="71622"/>
            <a:ext cx="4194868" cy="3178982"/>
          </a:xfrm>
          <a:prstGeom prst="rect">
            <a:avLst/>
          </a:prstGeom>
          <a:noFill/>
          <a:ln w="12700">
            <a:solidFill>
              <a:srgbClr val="0606EA"/>
            </a:solidFill>
          </a:ln>
        </p:spPr>
      </p:pic>
      <p:pic>
        <p:nvPicPr>
          <p:cNvPr id="198658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7222" y="71622"/>
            <a:ext cx="4247302" cy="3124200"/>
          </a:xfrm>
          <a:prstGeom prst="rect">
            <a:avLst/>
          </a:prstGeom>
          <a:noFill/>
          <a:ln w="12700">
            <a:solidFill>
              <a:srgbClr val="0606EA"/>
            </a:solidFill>
          </a:ln>
        </p:spPr>
      </p:pic>
      <p:sp>
        <p:nvSpPr>
          <p:cNvPr id="198660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8662" name="Picture 6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34" y="3749234"/>
            <a:ext cx="4126627" cy="2971171"/>
          </a:xfrm>
          <a:prstGeom prst="rect">
            <a:avLst/>
          </a:prstGeom>
          <a:noFill/>
          <a:ln w="12700">
            <a:solidFill>
              <a:srgbClr val="0606EA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423204" y="3224928"/>
            <a:ext cx="1005840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 co đoc hai tu xoong noi lam bang nhom phe thai - Tin Tuc VTV24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87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2560" y="1244120"/>
            <a:ext cx="1971675" cy="1971675"/>
            <a:chOff x="142512" y="515826"/>
            <a:chExt cx="2628900" cy="2628900"/>
          </a:xfrm>
        </p:grpSpPr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12" y="515826"/>
              <a:ext cx="26289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99364" y="2085283"/>
              <a:ext cx="111519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solidFill>
                    <a:srgbClr val="0070C0"/>
                  </a:solidFill>
                  <a:latin typeface=".VnBodoni" panose="020B72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38925" y="1343198"/>
            <a:ext cx="1971675" cy="1971675"/>
            <a:chOff x="8350998" y="647931"/>
            <a:chExt cx="2628900" cy="2628900"/>
          </a:xfrm>
        </p:grpSpPr>
        <p:pic>
          <p:nvPicPr>
            <p:cNvPr id="7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998" y="647931"/>
              <a:ext cx="26289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107850" y="2235751"/>
              <a:ext cx="111519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solidFill>
                    <a:srgbClr val="0070C0"/>
                  </a:solidFill>
                  <a:latin typeface=".VnBodoni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" name="TextBox 23"/>
          <p:cNvSpPr txBox="1">
            <a:spLocks noChangeArrowheads="1"/>
          </p:cNvSpPr>
          <p:nvPr/>
        </p:nvSpPr>
        <p:spPr bwMode="auto">
          <a:xfrm>
            <a:off x="2078559" y="324457"/>
            <a:ext cx="56737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</a:rPr>
              <a:t>HỘP QUÀ MAY MẮN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48541" y="1244120"/>
            <a:ext cx="1971675" cy="1971675"/>
            <a:chOff x="2630487" y="515826"/>
            <a:chExt cx="2628900" cy="2628900"/>
          </a:xfrm>
        </p:grpSpPr>
        <p:pic>
          <p:nvPicPr>
            <p:cNvPr id="5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487" y="515826"/>
              <a:ext cx="26289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57802" y="2085283"/>
              <a:ext cx="111519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solidFill>
                    <a:srgbClr val="0070C0"/>
                  </a:solidFill>
                  <a:latin typeface=".VnBodoni" panose="020B72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29601" y="1343198"/>
            <a:ext cx="1971675" cy="1971675"/>
            <a:chOff x="5405233" y="647931"/>
            <a:chExt cx="2628900" cy="2628900"/>
          </a:xfrm>
        </p:grpSpPr>
        <p:pic>
          <p:nvPicPr>
            <p:cNvPr id="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233" y="647931"/>
              <a:ext cx="26289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245134" y="2235751"/>
              <a:ext cx="111519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solidFill>
                    <a:srgbClr val="0070C0"/>
                  </a:solidFill>
                  <a:latin typeface=".VnBodoni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47383" y="3525967"/>
            <a:ext cx="7315660" cy="2111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boxit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dich HNO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747389" y="4590152"/>
            <a:ext cx="423582" cy="312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747383" y="3526650"/>
            <a:ext cx="7315660" cy="2111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2" name="Oval 21"/>
          <p:cNvSpPr/>
          <p:nvPr/>
        </p:nvSpPr>
        <p:spPr>
          <a:xfrm>
            <a:off x="747389" y="5244227"/>
            <a:ext cx="423582" cy="312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750349" y="3523362"/>
            <a:ext cx="7315660" cy="2111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dd muối AlCl</a:t>
            </a:r>
            <a:r>
              <a:rPr lang="vi-VN" sz="2400" baseline="-250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lẫn tạp chất CuCl</a:t>
            </a:r>
            <a:r>
              <a:rPr lang="vi-VN" sz="2400" baseline="-250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thể dùng chất nào sau đây để làm sạch muối AlCl</a:t>
            </a:r>
            <a:r>
              <a:rPr lang="vi-VN" sz="2400" baseline="-250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4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Giải thích </a:t>
            </a:r>
            <a:r>
              <a:rPr lang="en-US" sz="2400" dirty="0">
                <a:solidFill>
                  <a:srgbClr val="060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AgNO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            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              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Zn</a:t>
            </a:r>
          </a:p>
        </p:txBody>
      </p:sp>
      <p:sp>
        <p:nvSpPr>
          <p:cNvPr id="20" name="Oval 19"/>
          <p:cNvSpPr/>
          <p:nvPr/>
        </p:nvSpPr>
        <p:spPr>
          <a:xfrm>
            <a:off x="5196886" y="4929717"/>
            <a:ext cx="423582" cy="3918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747383" y="3518396"/>
            <a:ext cx="7315660" cy="2111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Forward or Next 13">
            <a:hlinkClick r:id="" action="ppaction://noaction" highlightClick="1"/>
          </p:cNvPr>
          <p:cNvSpPr/>
          <p:nvPr/>
        </p:nvSpPr>
        <p:spPr>
          <a:xfrm>
            <a:off x="8686800" y="6400800"/>
            <a:ext cx="420806" cy="3048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0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84225" y="9826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2800" b="1">
              <a:latin typeface="Times New Roman" pitchFamily="18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30738" y="1066800"/>
            <a:ext cx="893706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sz="3600" b="1" i="1" u="sng" dirty="0" err="1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i="1" u="sng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i="1" u="sng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u="sng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u="sng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1;2;3;4;5 (SGk-57;58)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19: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Bellcol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961096">
            <a:off x="0" y="228600"/>
            <a:ext cx="1130300" cy="1130300"/>
          </a:xfrm>
          <a:prstGeom prst="rect">
            <a:avLst/>
          </a:prstGeom>
          <a:noFill/>
        </p:spPr>
      </p:pic>
      <p:pic>
        <p:nvPicPr>
          <p:cNvPr id="32773" name="Picture 5" descr="Bellcol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17863">
            <a:off x="7779835" y="233865"/>
            <a:ext cx="1130300" cy="1130300"/>
          </a:xfrm>
          <a:prstGeom prst="rect">
            <a:avLst/>
          </a:prstGeom>
          <a:noFill/>
        </p:spPr>
      </p:pic>
      <p:pic>
        <p:nvPicPr>
          <p:cNvPr id="32774" name="Picture 6" descr="12ff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0030" y="4419600"/>
            <a:ext cx="6172200" cy="533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RNRC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640263"/>
            <a:ext cx="2057400" cy="1960562"/>
          </a:xfrm>
          <a:prstGeom prst="rect">
            <a:avLst/>
          </a:prstGeom>
          <a:noFill/>
        </p:spPr>
      </p:pic>
      <p:pic>
        <p:nvPicPr>
          <p:cNvPr id="35843" name="Picture 3" descr="CRNRC4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2057400" cy="1962150"/>
          </a:xfrm>
          <a:prstGeom prst="rect">
            <a:avLst/>
          </a:prstGeom>
          <a:noFill/>
        </p:spPr>
      </p:pic>
      <p:pic>
        <p:nvPicPr>
          <p:cNvPr id="35844" name="Picture 4" descr="CRNRC4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74625"/>
            <a:ext cx="2133600" cy="2035175"/>
          </a:xfrm>
          <a:prstGeom prst="rect">
            <a:avLst/>
          </a:prstGeom>
          <a:noFill/>
        </p:spPr>
      </p:pic>
      <p:pic>
        <p:nvPicPr>
          <p:cNvPr id="35845" name="Picture 5" descr="CRNRC4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422775"/>
            <a:ext cx="2209800" cy="2108200"/>
          </a:xfrm>
          <a:prstGeom prst="rect">
            <a:avLst/>
          </a:prstGeom>
          <a:noFill/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533400" y="1524000"/>
            <a:ext cx="8153400" cy="3200400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algn="ctr" eaLnBrk="1" hangingPunct="1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Xin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kính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chúc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sức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khỏe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thầy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</a:rPr>
              <a:t>cô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chúc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tốt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dÃ¢y báº±ng nhÃ´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241" y="310859"/>
            <a:ext cx="3998008" cy="299850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326225" y="1874490"/>
            <a:ext cx="204637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19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33700" y="1611249"/>
            <a:ext cx="1905000" cy="1562099"/>
          </a:xfrm>
          <a:prstGeom prst="straightConnector1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4" name="Picture 2" descr="Káº¿t quáº£ hÃ¬nh áº£nh cho nhÃ´m lÃ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241" y="3581401"/>
            <a:ext cx="3998008" cy="2912972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 flipV="1">
            <a:off x="3328217" y="3309366"/>
            <a:ext cx="1510483" cy="1137530"/>
          </a:xfrm>
          <a:prstGeom prst="straightConnector1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9200" y="1295400"/>
            <a:ext cx="274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TCVL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KL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(1phút)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ntitledbmn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57062"/>
            <a:ext cx="3200400" cy="29337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6" descr="Káº¿t quáº£ hÃ¬nh áº£nh cho áº£nh cá»t Äiá»n cao tháº¿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19100"/>
            <a:ext cx="4114800" cy="5715000"/>
          </a:xfrm>
          <a:prstGeom prst="rect">
            <a:avLst/>
          </a:prstGeom>
          <a:noFill/>
          <a:ln>
            <a:solidFill>
              <a:srgbClr val="0606EA"/>
            </a:solidFill>
          </a:ln>
        </p:spPr>
      </p:pic>
      <p:pic>
        <p:nvPicPr>
          <p:cNvPr id="8" name="Picture 7" descr="FileImages%5CDaynhom%20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124200"/>
            <a:ext cx="3200400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66850" y="6400800"/>
            <a:ext cx="30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3200400" y="1676400"/>
            <a:ext cx="1894114" cy="718457"/>
          </a:xfrm>
          <a:prstGeom prst="straightConnector1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29200" y="19812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606E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Nhôm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hoá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1447800"/>
            <a:ext cx="5334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19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14" descr="HÃ¬nh áº£nh cÃ³ liÃ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29000"/>
            <a:ext cx="3124200" cy="2823882"/>
          </a:xfrm>
          <a:prstGeom prst="rect">
            <a:avLst/>
          </a:prstGeom>
          <a:noFill/>
          <a:ln>
            <a:solidFill>
              <a:srgbClr val="0606EA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124200" y="2819400"/>
            <a:ext cx="2362200" cy="1600200"/>
          </a:xfrm>
          <a:prstGeom prst="straightConnector1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D:\DU LIEU PHUC HOI\D\GIAO AN HOA 9\hinh anh\kim loại nhô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456" y="685800"/>
            <a:ext cx="3124200" cy="2438400"/>
          </a:xfrm>
          <a:prstGeom prst="rect">
            <a:avLst/>
          </a:prstGeom>
          <a:noFill/>
          <a:ln>
            <a:solidFill>
              <a:srgbClr val="0606E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84160"/>
            <a:ext cx="502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800" b="1" dirty="0" smtClean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606E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12" y="3808453"/>
            <a:ext cx="1613541" cy="2895600"/>
          </a:xfrm>
          <a:prstGeom prst="rect">
            <a:avLst/>
          </a:prstGeom>
          <a:ln w="28575">
            <a:solidFill>
              <a:srgbClr val="0606E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4" y="758583"/>
            <a:ext cx="1659058" cy="2949436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13" y="756875"/>
            <a:ext cx="1665242" cy="2960430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81" y="3798251"/>
            <a:ext cx="1646395" cy="2915922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49" y="740953"/>
            <a:ext cx="1668975" cy="2967066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63" y="740953"/>
            <a:ext cx="1671424" cy="2971421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01" y="3798251"/>
            <a:ext cx="1682623" cy="2936725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52" y="3787249"/>
            <a:ext cx="1655236" cy="2957238"/>
          </a:xfrm>
          <a:prstGeom prst="rect">
            <a:avLst/>
          </a:prstGeom>
          <a:ln w="28575">
            <a:solidFill>
              <a:srgbClr val="0606E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035791"/>
              </p:ext>
            </p:extLst>
          </p:nvPr>
        </p:nvGraphicFramePr>
        <p:xfrm>
          <a:off x="122547" y="212680"/>
          <a:ext cx="8915399" cy="6511063"/>
        </p:xfrm>
        <a:graphic>
          <a:graphicData uri="http://schemas.openxmlformats.org/drawingml/2006/table">
            <a:tbl>
              <a:tblPr/>
              <a:tblGrid>
                <a:gridCol w="284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nghiệm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Cách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tiến</a:t>
                      </a: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</a:rPr>
                        <a:t>hành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Hiện tượng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PTHH</a:t>
                      </a:r>
                      <a:endParaRPr lang="en-US" sz="200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1: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oxi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kern="1200" dirty="0">
                        <a:solidFill>
                          <a:srgbClr val="0606EA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 smtClean="0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2: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khí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clo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0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3: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 smtClean="0">
                          <a:latin typeface="Times New Roman"/>
                          <a:ea typeface="Calibri"/>
                        </a:rPr>
                        <a:t>HCl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0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Thí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b="1" dirty="0" err="1">
                          <a:latin typeface="Times New Roman"/>
                          <a:ea typeface="Calibri"/>
                        </a:rPr>
                        <a:t>nghiệm</a:t>
                      </a:r>
                      <a:r>
                        <a:rPr lang="en-US" sz="2700" b="1" dirty="0">
                          <a:latin typeface="Times New Roman"/>
                          <a:ea typeface="Calibri"/>
                        </a:rPr>
                        <a:t> 4: 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Phản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ứng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nhôm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với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err="1">
                          <a:latin typeface="Times New Roman"/>
                          <a:ea typeface="Calibri"/>
                        </a:rPr>
                        <a:t>dd</a:t>
                      </a:r>
                      <a:r>
                        <a:rPr lang="en-US" sz="27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700" dirty="0" smtClean="0">
                          <a:latin typeface="Times New Roman"/>
                          <a:ea typeface="Calibri"/>
                        </a:rPr>
                        <a:t>CuCl</a:t>
                      </a:r>
                      <a:r>
                        <a:rPr lang="en-US" sz="2700" baseline="-25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en-US" sz="27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606EA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248" y="152400"/>
            <a:ext cx="647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lip chuan nhom td voi c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78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0&quot;/&gt;&lt;/object&gt;&lt;object type=&quot;3&quot; unique_id=&quot;10005&quot;&gt;&lt;property id=&quot;20148&quot; value=&quot;5&quot;/&gt;&lt;property id=&quot;20300&quot; value=&quot;Slide 2&quot;/&gt;&lt;property id=&quot;20307&quot; value=&quot;393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384&quot;/&gt;&lt;/object&gt;&lt;object type=&quot;3&quot; unique_id=&quot;10009&quot;&gt;&lt;property id=&quot;20148&quot; value=&quot;5&quot;/&gt;&lt;property id=&quot;20300&quot; value=&quot;Slide 6&quot;/&gt;&lt;property id=&quot;20307&quot; value=&quot;263&quot;/&gt;&lt;/object&gt;&lt;object type=&quot;3&quot; unique_id=&quot;10010&quot;&gt;&lt;property id=&quot;20148&quot; value=&quot;5&quot;/&gt;&lt;property id=&quot;20300&quot; value=&quot;Slide 7&quot;/&gt;&lt;property id=&quot;20307&quot; value=&quot;390&quot;/&gt;&lt;/object&gt;&lt;object type=&quot;3&quot; unique_id=&quot;10011&quot;&gt;&lt;property id=&quot;20148&quot; value=&quot;5&quot;/&gt;&lt;property id=&quot;20300&quot; value=&quot;Slide 8&quot;/&gt;&lt;property id=&quot;20307&quot; value=&quot;369&quot;/&gt;&lt;/object&gt;&lt;object type=&quot;3&quot; unique_id=&quot;10012&quot;&gt;&lt;property id=&quot;20148&quot; value=&quot;5&quot;/&gt;&lt;property id=&quot;20300&quot; value=&quot;Slide 9&quot;/&gt;&lt;property id=&quot;20307&quot; value=&quot;380&quot;/&gt;&lt;/object&gt;&lt;object type=&quot;3&quot; unique_id=&quot;10013&quot;&gt;&lt;property id=&quot;20148&quot; value=&quot;5&quot;/&gt;&lt;property id=&quot;20300&quot; value=&quot;Slide 10&quot;/&gt;&lt;property id=&quot;20307&quot; value=&quot;370&quot;/&gt;&lt;/object&gt;&lt;object type=&quot;3&quot; unique_id=&quot;10014&quot;&gt;&lt;property id=&quot;20148&quot; value=&quot;5&quot;/&gt;&lt;property id=&quot;20300&quot; value=&quot;Slide 11&quot;/&gt;&lt;property id=&quot;20307&quot; value=&quot;346&quot;/&gt;&lt;/object&gt;&lt;object type=&quot;3&quot; unique_id=&quot;10015&quot;&gt;&lt;property id=&quot;20148&quot; value=&quot;5&quot;/&gt;&lt;property id=&quot;20300&quot; value=&quot;Slide 12&quot;/&gt;&lt;property id=&quot;20307&quot; value=&quot;371&quot;/&gt;&lt;/object&gt;&lt;object type=&quot;3&quot; unique_id=&quot;10016&quot;&gt;&lt;property id=&quot;20148&quot; value=&quot;5&quot;/&gt;&lt;property id=&quot;20300&quot; value=&quot;Slide 13&quot;/&gt;&lt;property id=&quot;20307&quot; value=&quot;385&quot;/&gt;&lt;/object&gt;&lt;object type=&quot;3&quot; unique_id=&quot;10017&quot;&gt;&lt;property id=&quot;20148&quot; value=&quot;5&quot;/&gt;&lt;property id=&quot;20300&quot; value=&quot;Slide 14&quot;/&gt;&lt;property id=&quot;20307&quot; value=&quot;381&quot;/&gt;&lt;/object&gt;&lt;object type=&quot;3&quot; unique_id=&quot;10018&quot;&gt;&lt;property id=&quot;20148&quot; value=&quot;5&quot;/&gt;&lt;property id=&quot;20300&quot; value=&quot;Slide 15&quot;/&gt;&lt;property id=&quot;20307&quot; value=&quot;265&quot;/&gt;&lt;/object&gt;&lt;object type=&quot;3&quot; unique_id=&quot;10019&quot;&gt;&lt;property id=&quot;20148&quot; value=&quot;5&quot;/&gt;&lt;property id=&quot;20300&quot; value=&quot;Slide 16&quot;/&gt;&lt;property id=&quot;20307&quot; value=&quot;330&quot;/&gt;&lt;/object&gt;&lt;object type=&quot;3&quot; unique_id=&quot;10020&quot;&gt;&lt;property id=&quot;20148&quot; value=&quot;5&quot;/&gt;&lt;property id=&quot;20300&quot; value=&quot;Slide 17&quot;/&gt;&lt;property id=&quot;20307&quot; value=&quot;306&quot;/&gt;&lt;/object&gt;&lt;object type=&quot;3&quot; unique_id=&quot;10021&quot;&gt;&lt;property id=&quot;20148&quot; value=&quot;5&quot;/&gt;&lt;property id=&quot;20300&quot; value=&quot;Slide 18&quot;/&gt;&lt;property id=&quot;20307&quot; value=&quot;307&quot;/&gt;&lt;/object&gt;&lt;object type=&quot;3&quot; unique_id=&quot;10022&quot;&gt;&lt;property id=&quot;20148&quot; value=&quot;5&quot;/&gt;&lt;property id=&quot;20300&quot; value=&quot;Slide 19&quot;/&gt;&lt;property id=&quot;20307&quot; value=&quot;271&quot;/&gt;&lt;/object&gt;&lt;object type=&quot;3&quot; unique_id=&quot;10023&quot;&gt;&lt;property id=&quot;20148&quot; value=&quot;5&quot;/&gt;&lt;property id=&quot;20300&quot; value=&quot;Slide 20&quot;/&gt;&lt;property id=&quot;20307&quot; value=&quot;273&quot;/&gt;&lt;/object&gt;&lt;object type=&quot;3&quot; unique_id=&quot;10024&quot;&gt;&lt;property id=&quot;20148&quot; value=&quot;5&quot;/&gt;&lt;property id=&quot;20300&quot; value=&quot;Slide 21&quot;/&gt;&lt;property id=&quot;20307&quot; value=&quot;318&quot;/&gt;&lt;/object&gt;&lt;object type=&quot;3&quot; unique_id=&quot;10025&quot;&gt;&lt;property id=&quot;20148&quot; value=&quot;5&quot;/&gt;&lt;property id=&quot;20300&quot; value=&quot;Slide 22 - &amp;quot;NHÀ MÁY SẢN XUẤT NHÔM&amp;quot;&quot;/&gt;&lt;property id=&quot;20307&quot; value=&quot;274&quot;/&gt;&lt;/object&gt;&lt;object type=&quot;3&quot; unique_id=&quot;10026&quot;&gt;&lt;property id=&quot;20148&quot; value=&quot;5&quot;/&gt;&lt;property id=&quot;20300&quot; value=&quot;Slide 23&quot;/&gt;&lt;property id=&quot;20307&quot; value=&quot;319&quot;/&gt;&lt;/object&gt;&lt;object type=&quot;3&quot; unique_id=&quot;10027&quot;&gt;&lt;property id=&quot;20148&quot; value=&quot;5&quot;/&gt;&lt;property id=&quot;20300&quot; value=&quot;Slide 24&quot;/&gt;&lt;property id=&quot;20307&quot; value=&quot;358&quot;/&gt;&lt;/object&gt;&lt;object type=&quot;3&quot; unique_id=&quot;10028&quot;&gt;&lt;property id=&quot;20148&quot; value=&quot;5&quot;/&gt;&lt;property id=&quot;20300&quot; value=&quot;Slide 25&quot;/&gt;&lt;property id=&quot;20307&quot; value=&quot;402&quot;/&gt;&lt;/object&gt;&lt;object type=&quot;3&quot; unique_id=&quot;10029&quot;&gt;&lt;property id=&quot;20148&quot; value=&quot;5&quot;/&gt;&lt;property id=&quot;20300&quot; value=&quot;Slide 26&quot;/&gt;&lt;property id=&quot;20307&quot; value=&quot;404&quot;/&gt;&lt;/object&gt;&lt;object type=&quot;3&quot; unique_id=&quot;10030&quot;&gt;&lt;property id=&quot;20148&quot; value=&quot;5&quot;/&gt;&lt;property id=&quot;20300&quot; value=&quot;Slide 27&quot;/&gt;&lt;property id=&quot;20307&quot; value=&quot;403&quot;/&gt;&lt;/object&gt;&lt;object type=&quot;3&quot; unique_id=&quot;10031&quot;&gt;&lt;property id=&quot;20148&quot; value=&quot;5&quot;/&gt;&lt;property id=&quot;20300&quot; value=&quot;Slide 28&quot;/&gt;&lt;property id=&quot;20307&quot; value=&quot;359&quot;/&gt;&lt;/object&gt;&lt;object type=&quot;3&quot; unique_id=&quot;10032&quot;&gt;&lt;property id=&quot;20148&quot; value=&quot;5&quot;/&gt;&lt;property id=&quot;20300&quot; value=&quot;Slide 29&quot;/&gt;&lt;property id=&quot;20307&quot; value=&quot;395&quot;/&gt;&lt;/object&gt;&lt;object type=&quot;3&quot; unique_id=&quot;10033&quot;&gt;&lt;property id=&quot;20148&quot; value=&quot;5&quot;/&gt;&lt;property id=&quot;20300&quot; value=&quot;Slide 35&quot;/&gt;&lt;property id=&quot;20307&quot; value=&quot;405&quot;/&gt;&lt;/object&gt;&lt;object type=&quot;3&quot; unique_id=&quot;10034&quot;&gt;&lt;property id=&quot;20148&quot; value=&quot;5&quot;/&gt;&lt;property id=&quot;20300&quot; value=&quot;Slide 30&quot;/&gt;&lt;property id=&quot;20307&quot; value=&quot;337&quot;/&gt;&lt;/object&gt;&lt;object type=&quot;3&quot; unique_id=&quot;10035&quot;&gt;&lt;property id=&quot;20148&quot; value=&quot;5&quot;/&gt;&lt;property id=&quot;20300&quot; value=&quot;Slide 31&quot;/&gt;&lt;property id=&quot;20307&quot; value=&quot;338&quot;/&gt;&lt;/object&gt;&lt;object type=&quot;3&quot; unique_id=&quot;10071&quot;&gt;&lt;property id=&quot;20148&quot; value=&quot;5&quot;/&gt;&lt;property id=&quot;20300&quot; value=&quot;Slide 33&quot;/&gt;&lt;property id=&quot;20307&quot; value=&quot;391&quot;/&gt;&lt;/object&gt;&lt;object type=&quot;3&quot; unique_id=&quot;10074&quot;&gt;&lt;property id=&quot;20148&quot; value=&quot;5&quot;/&gt;&lt;property id=&quot;20300&quot; value=&quot;Slide 34&quot;/&gt;&lt;property id=&quot;20307&quot; value=&quot;396&quot;/&gt;&lt;/object&gt;&lt;object type=&quot;3&quot; unique_id=&quot;10152&quot;&gt;&lt;property id=&quot;20148&quot; value=&quot;5&quot;/&gt;&lt;property id=&quot;20300&quot; value=&quot;Slide 32&quot;/&gt;&lt;property id=&quot;20307&quot; value=&quot;4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11008</TotalTime>
  <Words>1180</Words>
  <Application>Microsoft Office PowerPoint</Application>
  <PresentationFormat>On-screen Show (4:3)</PresentationFormat>
  <Paragraphs>205</Paragraphs>
  <Slides>34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.VnBlack</vt:lpstr>
      <vt:lpstr>.VnBodoni</vt:lpstr>
      <vt:lpstr>Arial</vt:lpstr>
      <vt:lpstr>Calibri</vt:lpstr>
      <vt:lpstr>Symbol</vt:lpstr>
      <vt:lpstr>Tahoma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MÁY SẢN XUẤT NHÔM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THANG</cp:lastModifiedBy>
  <cp:revision>507</cp:revision>
  <cp:lastPrinted>2018-11-07T18:12:17Z</cp:lastPrinted>
  <dcterms:created xsi:type="dcterms:W3CDTF">2018-10-15T23:06:20Z</dcterms:created>
  <dcterms:modified xsi:type="dcterms:W3CDTF">2021-05-16T16:37:19Z</dcterms:modified>
</cp:coreProperties>
</file>